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34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13" r:id="rId27"/>
    <p:sldId id="280" r:id="rId28"/>
    <p:sldId id="295" r:id="rId29"/>
    <p:sldId id="341" r:id="rId30"/>
    <p:sldId id="314" r:id="rId31"/>
    <p:sldId id="281" r:id="rId32"/>
    <p:sldId id="337" r:id="rId33"/>
    <p:sldId id="339" r:id="rId34"/>
    <p:sldId id="340" r:id="rId35"/>
    <p:sldId id="338" r:id="rId36"/>
    <p:sldId id="282" r:id="rId37"/>
    <p:sldId id="296" r:id="rId38"/>
    <p:sldId id="283" r:id="rId39"/>
    <p:sldId id="298" r:id="rId40"/>
    <p:sldId id="297" r:id="rId41"/>
    <p:sldId id="315" r:id="rId42"/>
    <p:sldId id="285" r:id="rId43"/>
    <p:sldId id="299" r:id="rId44"/>
    <p:sldId id="300" r:id="rId45"/>
    <p:sldId id="301" r:id="rId46"/>
    <p:sldId id="302" r:id="rId47"/>
    <p:sldId id="303" r:id="rId48"/>
    <p:sldId id="286" r:id="rId49"/>
    <p:sldId id="304" r:id="rId50"/>
    <p:sldId id="308" r:id="rId51"/>
    <p:sldId id="307" r:id="rId52"/>
    <p:sldId id="306" r:id="rId53"/>
    <p:sldId id="305" r:id="rId54"/>
    <p:sldId id="316" r:id="rId55"/>
    <p:sldId id="287" r:id="rId56"/>
    <p:sldId id="309" r:id="rId57"/>
    <p:sldId id="312" r:id="rId58"/>
    <p:sldId id="310" r:id="rId59"/>
    <p:sldId id="311" r:id="rId60"/>
    <p:sldId id="288" r:id="rId61"/>
    <p:sldId id="317" r:id="rId62"/>
    <p:sldId id="318" r:id="rId63"/>
    <p:sldId id="320" r:id="rId64"/>
    <p:sldId id="319" r:id="rId65"/>
    <p:sldId id="321" r:id="rId66"/>
    <p:sldId id="290" r:id="rId67"/>
    <p:sldId id="322" r:id="rId68"/>
    <p:sldId id="323" r:id="rId69"/>
    <p:sldId id="325" r:id="rId70"/>
    <p:sldId id="324" r:id="rId71"/>
    <p:sldId id="326" r:id="rId72"/>
    <p:sldId id="327" r:id="rId73"/>
    <p:sldId id="289" r:id="rId74"/>
    <p:sldId id="331" r:id="rId75"/>
    <p:sldId id="330" r:id="rId76"/>
    <p:sldId id="329" r:id="rId77"/>
    <p:sldId id="328" r:id="rId78"/>
    <p:sldId id="332" r:id="rId79"/>
    <p:sldId id="293" r:id="rId80"/>
    <p:sldId id="292" r:id="rId81"/>
    <p:sldId id="294" r:id="rId82"/>
    <p:sldId id="333" r:id="rId83"/>
    <p:sldId id="336" r:id="rId84"/>
    <p:sldId id="335" r:id="rId85"/>
    <p:sldId id="334" r:id="rId86"/>
    <p:sldId id="342" r:id="rId87"/>
    <p:sldId id="343" r:id="rId88"/>
    <p:sldId id="344" r:id="rId89"/>
    <p:sldId id="345" r:id="rId90"/>
    <p:sldId id="346" r:id="rId91"/>
    <p:sldId id="347" r:id="rId92"/>
    <p:sldId id="348" r:id="rId9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4FF162-5DF1-488E-7625-565AD859684A}" v="25" dt="2025-12-23T22:32:16.250"/>
    <p1510:client id="{5F40333F-0C62-4B87-B8EF-13A1975D47FA}" v="2476" dt="2025-12-22T21:12:15.645"/>
    <p1510:client id="{6779601C-C3E3-2167-CBFB-663866EC7A14}" v="158" dt="2025-12-23T11:38:35.209"/>
    <p1510:client id="{9C91AF53-6405-ABC8-766D-BAFA7D1FCAD8}" v="595" dt="2025-12-23T18:22:36.887"/>
    <p1510:client id="{D1C8AB0C-93E1-E888-29E8-9CD80ACE9660}" v="1399" dt="2025-12-23T11:16:13.306"/>
    <p1510:client id="{F1DB6D98-D100-1D6F-1BB6-373E2F4EE451}" v="9" dt="2025-12-23T11:17:35.230"/>
    <p1510:client id="{F5621964-CEDF-4F8E-92BB-DF1136DF3527}" v="76" dt="2025-12-22T12:54:55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55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2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1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Рисунок 3" descr="Изображение выглядит как одежда, человек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58634A-252E-FD5E-DEA5-A9A8B05C8B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36" t="23391" r="365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1906"/>
            <a:ext cx="12191999" cy="124609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0040" y="5795685"/>
            <a:ext cx="8183880" cy="960120"/>
          </a:xfrm>
        </p:spPr>
        <p:txBody>
          <a:bodyPr anchor="ctr">
            <a:normAutofit/>
          </a:bodyPr>
          <a:lstStyle/>
          <a:p>
            <a:pPr algn="l"/>
            <a:r>
              <a:rPr lang="ru-RU" b="0" dirty="0">
                <a:ea typeface="+mj-lt"/>
                <a:cs typeface="+mj-lt"/>
              </a:rPr>
              <a:t>«</a:t>
            </a:r>
            <a:r>
              <a:rPr lang="ru-RU" dirty="0" err="1"/>
              <a:t>ПервыЕ</a:t>
            </a:r>
            <a:r>
              <a:rPr lang="ru-RU" b="0" dirty="0">
                <a:ea typeface="+mj-lt"/>
                <a:cs typeface="+mj-lt"/>
              </a:rPr>
              <a:t>»</a:t>
            </a:r>
            <a:endParaRPr lang="ru-RU" dirty="0" err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87818" y="5795685"/>
            <a:ext cx="3409109" cy="960120"/>
          </a:xfrm>
        </p:spPr>
        <p:txBody>
          <a:bodyPr anchor="ctr">
            <a:normAutofit/>
          </a:bodyPr>
          <a:lstStyle/>
          <a:p>
            <a:pPr algn="r"/>
            <a:r>
              <a:rPr lang="ru-RU" sz="1900" dirty="0"/>
              <a:t>Отток клиентов из банка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диаграмма, План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90D571-5680-8A03-E947-C00B1B47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8" y="0"/>
            <a:ext cx="10318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7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диаграмма, текс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F4DC8B-907E-6200-7A6F-32D32A8FD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0"/>
            <a:ext cx="1031581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628219-AF84-1184-806C-0C1FBE99A898}"/>
              </a:ext>
            </a:extLst>
          </p:cNvPr>
          <p:cNvSpPr txBox="1"/>
          <p:nvPr/>
        </p:nvSpPr>
        <p:spPr>
          <a:xfrm>
            <a:off x="6943397" y="3593224"/>
            <a:ext cx="5156639" cy="29269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err="1"/>
              <a:t>Пранализировав</a:t>
            </a:r>
            <a:r>
              <a:rPr lang="en-US" sz="1600" dirty="0"/>
              <a:t> </a:t>
            </a:r>
            <a:r>
              <a:rPr lang="en-US" sz="1600" err="1"/>
              <a:t>боксплоты</a:t>
            </a:r>
            <a:r>
              <a:rPr lang="en-US" sz="1600" dirty="0"/>
              <a:t> и </a:t>
            </a:r>
            <a:r>
              <a:rPr lang="en-US" sz="1600" err="1"/>
              <a:t>графики</a:t>
            </a:r>
            <a:r>
              <a:rPr lang="en-US" sz="1600" dirty="0"/>
              <a:t> </a:t>
            </a:r>
            <a:r>
              <a:rPr lang="en-US" sz="1600" err="1"/>
              <a:t>плотностей</a:t>
            </a:r>
            <a:r>
              <a:rPr lang="en-US" sz="1600" dirty="0"/>
              <a:t> </a:t>
            </a:r>
            <a:r>
              <a:rPr lang="en-US" sz="1600" err="1"/>
              <a:t>распределения</a:t>
            </a:r>
            <a:r>
              <a:rPr lang="en-US" sz="1600" dirty="0"/>
              <a:t> </a:t>
            </a:r>
            <a:r>
              <a:rPr lang="en-US" sz="1600" err="1"/>
              <a:t>числовых</a:t>
            </a:r>
            <a:r>
              <a:rPr lang="en-US" sz="1600" dirty="0"/>
              <a:t> </a:t>
            </a:r>
            <a:r>
              <a:rPr lang="en-US" sz="1600" err="1"/>
              <a:t>признаков</a:t>
            </a:r>
            <a:r>
              <a:rPr lang="en-US" sz="1600" dirty="0"/>
              <a:t>, </a:t>
            </a:r>
            <a:r>
              <a:rPr lang="en-US" sz="1600" err="1"/>
              <a:t>мы</a:t>
            </a:r>
            <a:r>
              <a:rPr lang="en-US" sz="1600" dirty="0"/>
              <a:t> </a:t>
            </a:r>
            <a:r>
              <a:rPr lang="en-US" sz="1600" err="1"/>
              <a:t>пришли</a:t>
            </a:r>
            <a:r>
              <a:rPr lang="en-US" sz="1600" dirty="0"/>
              <a:t> к </a:t>
            </a:r>
            <a:r>
              <a:rPr lang="en-US" sz="1600" err="1"/>
              <a:t>следующим</a:t>
            </a:r>
            <a:r>
              <a:rPr lang="en-US" sz="1600" dirty="0"/>
              <a:t> </a:t>
            </a:r>
            <a:r>
              <a:rPr lang="en-US" sz="1600" err="1"/>
              <a:t>выводам</a:t>
            </a:r>
            <a:r>
              <a:rPr lang="en-US" sz="1600" dirty="0"/>
              <a:t>: </a:t>
            </a:r>
            <a:r>
              <a:rPr lang="en-US" sz="1600" err="1"/>
              <a:t>Кредитный</a:t>
            </a:r>
            <a:r>
              <a:rPr lang="en-US" sz="1600" dirty="0"/>
              <a:t> </a:t>
            </a:r>
            <a:r>
              <a:rPr lang="en-US" sz="1600" err="1"/>
              <a:t>рейтинг</a:t>
            </a:r>
            <a:r>
              <a:rPr lang="en-US" sz="1600" dirty="0"/>
              <a:t> </a:t>
            </a:r>
            <a:r>
              <a:rPr lang="en-US" sz="1600" err="1"/>
              <a:t>клиента</a:t>
            </a:r>
            <a:r>
              <a:rPr lang="en-US" sz="1600" dirty="0"/>
              <a:t> </a:t>
            </a:r>
            <a:r>
              <a:rPr lang="en-US" sz="1600" err="1"/>
              <a:t>на</a:t>
            </a:r>
            <a:r>
              <a:rPr lang="en-US" sz="1600" dirty="0"/>
              <a:t> </a:t>
            </a:r>
            <a:r>
              <a:rPr lang="en-US" sz="1600" err="1"/>
              <a:t>отток</a:t>
            </a:r>
            <a:r>
              <a:rPr lang="en-US" sz="1600" dirty="0"/>
              <a:t> </a:t>
            </a:r>
            <a:r>
              <a:rPr lang="en-US" sz="1600" err="1"/>
              <a:t>не</a:t>
            </a:r>
            <a:r>
              <a:rPr lang="en-US" sz="1600" dirty="0"/>
              <a:t> </a:t>
            </a:r>
            <a:r>
              <a:rPr lang="en-US" sz="1600" err="1"/>
              <a:t>влияет</a:t>
            </a:r>
            <a:r>
              <a:rPr lang="en-US" sz="1600" dirty="0"/>
              <a:t>. </a:t>
            </a:r>
            <a:r>
              <a:rPr lang="en-US" sz="1600" err="1"/>
              <a:t>Клиенты</a:t>
            </a:r>
            <a:r>
              <a:rPr lang="en-US" sz="1600" dirty="0"/>
              <a:t> в </a:t>
            </a:r>
            <a:r>
              <a:rPr lang="en-US" sz="1600" err="1"/>
              <a:t>возрасте</a:t>
            </a:r>
            <a:r>
              <a:rPr lang="en-US" sz="1600" dirty="0"/>
              <a:t> </a:t>
            </a:r>
            <a:r>
              <a:rPr lang="en-US" sz="1600" err="1"/>
              <a:t>наиболее</a:t>
            </a:r>
            <a:r>
              <a:rPr lang="en-US" sz="1600" dirty="0"/>
              <a:t> </a:t>
            </a:r>
            <a:r>
              <a:rPr lang="en-US" sz="1600" err="1"/>
              <a:t>привержены</a:t>
            </a:r>
            <a:r>
              <a:rPr lang="en-US" sz="1600" dirty="0"/>
              <a:t> </a:t>
            </a:r>
            <a:r>
              <a:rPr lang="en-US" sz="1600" err="1"/>
              <a:t>уходить</a:t>
            </a:r>
            <a:r>
              <a:rPr lang="en-US" sz="1600" dirty="0"/>
              <a:t> </a:t>
            </a:r>
            <a:r>
              <a:rPr lang="en-US" sz="1600" err="1"/>
              <a:t>из</a:t>
            </a:r>
            <a:r>
              <a:rPr lang="en-US" sz="1600" dirty="0"/>
              <a:t> </a:t>
            </a:r>
            <a:r>
              <a:rPr lang="en-US" sz="1600" err="1"/>
              <a:t>банка</a:t>
            </a:r>
            <a:r>
              <a:rPr lang="en-US" sz="1600" dirty="0"/>
              <a:t> (</a:t>
            </a:r>
            <a:r>
              <a:rPr lang="en-US" sz="1600" err="1"/>
              <a:t>от</a:t>
            </a:r>
            <a:r>
              <a:rPr lang="en-US" sz="1600" dirty="0"/>
              <a:t> 40 </a:t>
            </a:r>
            <a:r>
              <a:rPr lang="en-US" sz="1600" err="1"/>
              <a:t>до</a:t>
            </a:r>
            <a:r>
              <a:rPr lang="en-US" sz="1600" dirty="0"/>
              <a:t> 60 </a:t>
            </a:r>
            <a:r>
              <a:rPr lang="en-US" sz="1600" err="1"/>
              <a:t>лет</a:t>
            </a:r>
            <a:r>
              <a:rPr lang="en-US" sz="1600" dirty="0"/>
              <a:t>) </a:t>
            </a:r>
            <a:r>
              <a:rPr lang="en-US" sz="1600" err="1"/>
              <a:t>Количество</a:t>
            </a:r>
            <a:r>
              <a:rPr lang="en-US" sz="1600" dirty="0"/>
              <a:t> </a:t>
            </a:r>
            <a:r>
              <a:rPr lang="en-US" sz="1600" err="1"/>
              <a:t>лет</a:t>
            </a:r>
            <a:r>
              <a:rPr lang="en-US" sz="1600" dirty="0"/>
              <a:t> </a:t>
            </a:r>
            <a:r>
              <a:rPr lang="en-US" sz="1600" err="1"/>
              <a:t>взаимодействия</a:t>
            </a:r>
            <a:r>
              <a:rPr lang="en-US" sz="1600" dirty="0"/>
              <a:t> с </a:t>
            </a:r>
            <a:r>
              <a:rPr lang="en-US" sz="1600" err="1"/>
              <a:t>банком</a:t>
            </a:r>
            <a:r>
              <a:rPr lang="en-US" sz="1600" dirty="0"/>
              <a:t> </a:t>
            </a:r>
            <a:r>
              <a:rPr lang="en-US" sz="1600" err="1"/>
              <a:t>на</a:t>
            </a:r>
            <a:r>
              <a:rPr lang="en-US" sz="1600" dirty="0"/>
              <a:t> </a:t>
            </a:r>
            <a:r>
              <a:rPr lang="en-US" sz="1600" err="1"/>
              <a:t>отток</a:t>
            </a:r>
            <a:r>
              <a:rPr lang="en-US" sz="1600" dirty="0"/>
              <a:t> </a:t>
            </a:r>
            <a:r>
              <a:rPr lang="en-US" sz="1600" err="1"/>
              <a:t>не</a:t>
            </a:r>
            <a:r>
              <a:rPr lang="en-US" sz="1600" dirty="0"/>
              <a:t> </a:t>
            </a:r>
            <a:r>
              <a:rPr lang="en-US" sz="1600" err="1"/>
              <a:t>влияет</a:t>
            </a:r>
            <a:r>
              <a:rPr lang="en-US" sz="1600" dirty="0"/>
              <a:t>. </a:t>
            </a:r>
            <a:r>
              <a:rPr lang="en-US" sz="1600" err="1"/>
              <a:t>Клиенты</a:t>
            </a:r>
            <a:r>
              <a:rPr lang="en-US" sz="1600" dirty="0"/>
              <a:t> с </a:t>
            </a:r>
            <a:r>
              <a:rPr lang="en-US" sz="1600" err="1"/>
              <a:t>высоким</a:t>
            </a:r>
            <a:r>
              <a:rPr lang="en-US" sz="1600" dirty="0"/>
              <a:t> </a:t>
            </a:r>
            <a:r>
              <a:rPr lang="en-US" sz="1600" err="1"/>
              <a:t>балансом</a:t>
            </a:r>
            <a:r>
              <a:rPr lang="en-US" sz="1600" dirty="0"/>
              <a:t> (</a:t>
            </a:r>
            <a:r>
              <a:rPr lang="en-US" sz="1600" err="1"/>
              <a:t>от</a:t>
            </a:r>
            <a:r>
              <a:rPr lang="en-US" sz="1600" dirty="0"/>
              <a:t> 100.000 </a:t>
            </a:r>
            <a:r>
              <a:rPr lang="en-US" sz="1600" err="1"/>
              <a:t>евро</a:t>
            </a:r>
            <a:r>
              <a:rPr lang="en-US" sz="1600" dirty="0"/>
              <a:t>) </a:t>
            </a:r>
            <a:r>
              <a:rPr lang="en-US" sz="1600" err="1"/>
              <a:t>наиболее</a:t>
            </a:r>
            <a:r>
              <a:rPr lang="en-US" sz="1600" dirty="0"/>
              <a:t> </a:t>
            </a:r>
            <a:r>
              <a:rPr lang="en-US" sz="1600" err="1"/>
              <a:t>часто</a:t>
            </a:r>
            <a:r>
              <a:rPr lang="en-US" sz="1600" dirty="0"/>
              <a:t> </a:t>
            </a:r>
            <a:r>
              <a:rPr lang="en-US" sz="1600" err="1"/>
              <a:t>уходят</a:t>
            </a:r>
            <a:r>
              <a:rPr lang="en-US" sz="1600" dirty="0"/>
              <a:t>, </a:t>
            </a:r>
            <a:r>
              <a:rPr lang="en-US" sz="1600" err="1"/>
              <a:t>как</a:t>
            </a:r>
            <a:r>
              <a:rPr lang="en-US" sz="1600" dirty="0"/>
              <a:t> </a:t>
            </a:r>
            <a:r>
              <a:rPr lang="en-US" sz="1600" err="1"/>
              <a:t>следствие</a:t>
            </a:r>
            <a:r>
              <a:rPr lang="en-US" sz="1600" dirty="0"/>
              <a:t>, </a:t>
            </a:r>
            <a:r>
              <a:rPr lang="en-US" sz="1600" err="1"/>
              <a:t>банк</a:t>
            </a:r>
            <a:r>
              <a:rPr lang="en-US" sz="1600" dirty="0"/>
              <a:t> </a:t>
            </a:r>
            <a:r>
              <a:rPr lang="en-US" sz="1600" err="1"/>
              <a:t>теряет</a:t>
            </a:r>
            <a:r>
              <a:rPr lang="en-US" sz="1600" dirty="0"/>
              <a:t> </a:t>
            </a:r>
            <a:r>
              <a:rPr lang="en-US" sz="1600" err="1"/>
              <a:t>самых</a:t>
            </a:r>
            <a:r>
              <a:rPr lang="en-US" sz="1600" dirty="0"/>
              <a:t> </a:t>
            </a:r>
            <a:r>
              <a:rPr lang="en-US" sz="1600" err="1"/>
              <a:t>денежных</a:t>
            </a:r>
            <a:r>
              <a:rPr lang="en-US" sz="1600" dirty="0"/>
              <a:t> </a:t>
            </a:r>
            <a:r>
              <a:rPr lang="en-US" sz="1600" err="1"/>
              <a:t>клиентов</a:t>
            </a:r>
            <a:r>
              <a:rPr lang="en-US" sz="1600" dirty="0"/>
              <a:t>. </a:t>
            </a:r>
            <a:r>
              <a:rPr lang="en-US" sz="1600" err="1"/>
              <a:t>Предполагаемая</a:t>
            </a:r>
            <a:r>
              <a:rPr lang="en-US" sz="1600" dirty="0"/>
              <a:t> </a:t>
            </a:r>
            <a:r>
              <a:rPr lang="en-US" sz="1600" err="1"/>
              <a:t>зарплата</a:t>
            </a:r>
            <a:r>
              <a:rPr lang="en-US" sz="1600" dirty="0"/>
              <a:t> </a:t>
            </a:r>
            <a:r>
              <a:rPr lang="en-US" sz="1600" err="1"/>
              <a:t>на</a:t>
            </a:r>
            <a:r>
              <a:rPr lang="en-US" sz="1600" dirty="0"/>
              <a:t> </a:t>
            </a:r>
            <a:r>
              <a:rPr lang="en-US" sz="1600" err="1"/>
              <a:t>отток</a:t>
            </a:r>
            <a:r>
              <a:rPr lang="en-US" sz="1600" dirty="0"/>
              <a:t> </a:t>
            </a:r>
            <a:r>
              <a:rPr lang="en-US" sz="1600" err="1"/>
              <a:t>не</a:t>
            </a:r>
            <a:r>
              <a:rPr lang="en-US" sz="1600" dirty="0"/>
              <a:t> </a:t>
            </a:r>
            <a:r>
              <a:rPr lang="en-US" sz="1600" err="1"/>
              <a:t>влияет</a:t>
            </a:r>
            <a:r>
              <a:rPr lang="en-US" sz="1600" dirty="0"/>
              <a:t>.</a:t>
            </a:r>
            <a:endParaRPr lang="ru-RU"/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65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прямоугольный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C2CE02-B868-8CCD-BBE8-B7F5E6F3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0" y="0"/>
            <a:ext cx="766533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7FF26-8010-9FF9-3AF4-A656DDBC613A}"/>
              </a:ext>
            </a:extLst>
          </p:cNvPr>
          <p:cNvSpPr txBox="1"/>
          <p:nvPr/>
        </p:nvSpPr>
        <p:spPr>
          <a:xfrm>
            <a:off x="7659414" y="1162707"/>
            <a:ext cx="444719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Ключевые</a:t>
            </a:r>
            <a:r>
              <a:rPr lang="en-US" b="1" dirty="0"/>
              <a:t> </a:t>
            </a:r>
            <a:r>
              <a:rPr lang="en-US" b="1" err="1"/>
              <a:t>зависимости</a:t>
            </a:r>
            <a:r>
              <a:rPr lang="en-US" b="1" dirty="0"/>
              <a:t>: </a:t>
            </a:r>
            <a:endParaRPr lang="ru-RU" b="1" dirty="0"/>
          </a:p>
          <a:p>
            <a:pPr algn="just"/>
            <a:r>
              <a:rPr lang="en-US"/>
              <a:t>1 - </a:t>
            </a:r>
            <a:r>
              <a:rPr lang="en-US" err="1"/>
              <a:t>Возраст</a:t>
            </a:r>
            <a:r>
              <a:rPr lang="en-US" dirty="0"/>
              <a:t> (Age): 0.341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Сильная</a:t>
            </a:r>
            <a:r>
              <a:rPr lang="en-US" dirty="0"/>
              <a:t> </a:t>
            </a:r>
            <a:r>
              <a:rPr lang="en-US" err="1"/>
              <a:t>положительная</a:t>
            </a:r>
            <a:r>
              <a:rPr lang="en-US" dirty="0"/>
              <a:t> </a:t>
            </a:r>
            <a:r>
              <a:rPr lang="en-US" err="1"/>
              <a:t>корреляция</a:t>
            </a:r>
            <a:r>
              <a:rPr lang="en-US" dirty="0"/>
              <a:t> 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Главный</a:t>
            </a:r>
            <a:r>
              <a:rPr lang="en-US" dirty="0"/>
              <a:t> </a:t>
            </a:r>
            <a:r>
              <a:rPr lang="en-US" err="1"/>
              <a:t>фактор</a:t>
            </a:r>
            <a:r>
              <a:rPr lang="en-US" dirty="0"/>
              <a:t> </a:t>
            </a:r>
            <a:r>
              <a:rPr lang="en-US" err="1"/>
              <a:t>риска</a:t>
            </a:r>
            <a:r>
              <a:rPr lang="en-US" dirty="0"/>
              <a:t> </a:t>
            </a:r>
            <a:r>
              <a:rPr lang="en-US" err="1"/>
              <a:t>оттока</a:t>
            </a:r>
            <a:r>
              <a:rPr lang="en-US" dirty="0"/>
              <a:t> </a:t>
            </a:r>
          </a:p>
          <a:p>
            <a:pPr algn="just"/>
            <a:r>
              <a:rPr lang="en-US"/>
              <a:t>2 - </a:t>
            </a:r>
            <a:r>
              <a:rPr lang="en-US" err="1"/>
              <a:t>Баланс</a:t>
            </a:r>
            <a:r>
              <a:rPr lang="en-US" dirty="0"/>
              <a:t> </a:t>
            </a:r>
            <a:r>
              <a:rPr lang="en-US" err="1"/>
              <a:t>счета</a:t>
            </a:r>
            <a:r>
              <a:rPr lang="en-US" dirty="0"/>
              <a:t> (Balance): 0.130 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Слабая</a:t>
            </a:r>
            <a:r>
              <a:rPr lang="en-US" dirty="0"/>
              <a:t> </a:t>
            </a:r>
            <a:r>
              <a:rPr lang="en-US" err="1"/>
              <a:t>положительная</a:t>
            </a:r>
            <a:r>
              <a:rPr lang="en-US" dirty="0"/>
              <a:t> </a:t>
            </a:r>
            <a:r>
              <a:rPr lang="en-US" err="1"/>
              <a:t>корреляция</a:t>
            </a:r>
            <a:r>
              <a:rPr lang="en-US" dirty="0"/>
              <a:t>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Второстепенный</a:t>
            </a:r>
            <a:r>
              <a:rPr lang="en-US" dirty="0"/>
              <a:t> </a:t>
            </a:r>
            <a:r>
              <a:rPr lang="en-US" err="1"/>
              <a:t>фактор</a:t>
            </a:r>
            <a:r>
              <a:rPr lang="en-US" dirty="0"/>
              <a:t> </a:t>
            </a:r>
            <a:r>
              <a:rPr lang="en-US" err="1"/>
              <a:t>риска</a:t>
            </a:r>
            <a:r>
              <a:rPr lang="en-US" dirty="0"/>
              <a:t> </a:t>
            </a:r>
            <a:endParaRPr lang="en-US"/>
          </a:p>
          <a:p>
            <a:pPr algn="just"/>
            <a:r>
              <a:rPr lang="en-US" b="1" err="1"/>
              <a:t>Незначимые</a:t>
            </a:r>
            <a:r>
              <a:rPr lang="en-US" b="1" dirty="0"/>
              <a:t> </a:t>
            </a:r>
            <a:r>
              <a:rPr lang="en-US" b="1" err="1"/>
              <a:t>факторы</a:t>
            </a:r>
            <a:r>
              <a:rPr lang="en-US" b="1" dirty="0"/>
              <a:t>: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Зарплата</a:t>
            </a:r>
            <a:r>
              <a:rPr lang="en-US" dirty="0"/>
              <a:t> (</a:t>
            </a:r>
            <a:r>
              <a:rPr lang="en-US" err="1"/>
              <a:t>EstimatedSalary</a:t>
            </a:r>
            <a:r>
              <a:rPr lang="en-US" dirty="0"/>
              <a:t>): 0.019 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Срок</a:t>
            </a:r>
            <a:r>
              <a:rPr lang="en-US" dirty="0"/>
              <a:t> </a:t>
            </a:r>
            <a:r>
              <a:rPr lang="en-US" err="1"/>
              <a:t>сотрудничества</a:t>
            </a:r>
            <a:r>
              <a:rPr lang="en-US" dirty="0"/>
              <a:t> (Tenure): -0.020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Кредитный</a:t>
            </a:r>
            <a:r>
              <a:rPr lang="en-US" dirty="0"/>
              <a:t> </a:t>
            </a:r>
            <a:r>
              <a:rPr lang="en-US" err="1"/>
              <a:t>рейтинг</a:t>
            </a:r>
            <a:r>
              <a:rPr lang="en-US" dirty="0"/>
              <a:t> (</a:t>
            </a:r>
            <a:r>
              <a:rPr lang="en-US" err="1"/>
              <a:t>CreditScore</a:t>
            </a:r>
            <a:r>
              <a:rPr lang="en-US" dirty="0"/>
              <a:t>): -0.027 </a:t>
            </a:r>
            <a:endParaRPr lang="en-US"/>
          </a:p>
          <a:p>
            <a:pPr algn="just"/>
            <a:r>
              <a:rPr lang="en-US" err="1"/>
              <a:t>Все</a:t>
            </a:r>
            <a:r>
              <a:rPr lang="en-US" dirty="0"/>
              <a:t> </a:t>
            </a:r>
            <a:r>
              <a:rPr lang="en-US" err="1"/>
              <a:t>три</a:t>
            </a:r>
            <a:r>
              <a:rPr lang="en-US" dirty="0"/>
              <a:t> </a:t>
            </a:r>
            <a:r>
              <a:rPr lang="en-US" err="1"/>
              <a:t>признака</a:t>
            </a:r>
            <a:r>
              <a:rPr lang="en-US" dirty="0"/>
              <a:t> </a:t>
            </a:r>
            <a:r>
              <a:rPr lang="en-US" err="1"/>
              <a:t>практически</a:t>
            </a:r>
            <a:r>
              <a:rPr lang="en-US" dirty="0"/>
              <a:t> </a:t>
            </a:r>
            <a:r>
              <a:rPr lang="en-US" err="1"/>
              <a:t>не</a:t>
            </a:r>
            <a:r>
              <a:rPr lang="en-US" dirty="0"/>
              <a:t> </a:t>
            </a:r>
            <a:r>
              <a:rPr lang="en-US" err="1"/>
              <a:t>влияют</a:t>
            </a:r>
            <a:r>
              <a:rPr lang="en-US" dirty="0"/>
              <a:t> </a:t>
            </a:r>
            <a:r>
              <a:rPr lang="en-US" err="1"/>
              <a:t>на</a:t>
            </a:r>
            <a:r>
              <a:rPr lang="en-US" dirty="0"/>
              <a:t> </a:t>
            </a:r>
            <a:r>
              <a:rPr lang="en-US" err="1"/>
              <a:t>отток</a:t>
            </a:r>
            <a:r>
              <a:rPr lang="en-US" dirty="0"/>
              <a:t>. </a:t>
            </a:r>
            <a:r>
              <a:rPr lang="en-US" err="1"/>
              <a:t>Можно</a:t>
            </a:r>
            <a:r>
              <a:rPr lang="en-US" dirty="0"/>
              <a:t> </a:t>
            </a:r>
            <a:r>
              <a:rPr lang="en-US" err="1"/>
              <a:t>задуматься</a:t>
            </a:r>
            <a:r>
              <a:rPr lang="en-US" dirty="0"/>
              <a:t> </a:t>
            </a:r>
            <a:r>
              <a:rPr lang="en-US" err="1"/>
              <a:t>об</a:t>
            </a:r>
            <a:r>
              <a:rPr lang="en-US" dirty="0"/>
              <a:t> </a:t>
            </a:r>
            <a:r>
              <a:rPr lang="en-US" err="1"/>
              <a:t>их</a:t>
            </a:r>
            <a:r>
              <a:rPr lang="en-US" dirty="0"/>
              <a:t> </a:t>
            </a:r>
            <a:r>
              <a:rPr lang="en-US" err="1"/>
              <a:t>ликвидации</a:t>
            </a:r>
            <a:r>
              <a:rPr lang="en-US" dirty="0"/>
              <a:t>.</a:t>
            </a:r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84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диаграмма, текст, График, оригам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7E2C638-01D6-6EDB-1CA8-9E6EA766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83" y="-3042"/>
            <a:ext cx="7679122" cy="304094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иаграмма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1464FC5-43F2-94B2-3022-A04EBDF1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40" y="3033386"/>
            <a:ext cx="5486400" cy="3826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4B597-F10E-D759-B8A7-441AD4A014ED}"/>
              </a:ext>
            </a:extLst>
          </p:cNvPr>
          <p:cNvSpPr txBox="1"/>
          <p:nvPr/>
        </p:nvSpPr>
        <p:spPr>
          <a:xfrm>
            <a:off x="7009086" y="4204138"/>
            <a:ext cx="444062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Вывод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во</a:t>
            </a:r>
            <a:r>
              <a:rPr lang="en-US" dirty="0"/>
              <a:t> </a:t>
            </a:r>
            <a:r>
              <a:rPr lang="en-US" err="1"/>
              <a:t>всех</a:t>
            </a:r>
            <a:r>
              <a:rPr lang="en-US" dirty="0"/>
              <a:t> </a:t>
            </a:r>
            <a:r>
              <a:rPr lang="en-US" err="1"/>
              <a:t>странах</a:t>
            </a:r>
            <a:r>
              <a:rPr lang="en-US" dirty="0"/>
              <a:t> </a:t>
            </a:r>
            <a:r>
              <a:rPr lang="en-US" err="1"/>
              <a:t>наиболее</a:t>
            </a:r>
            <a:r>
              <a:rPr lang="en-US" dirty="0"/>
              <a:t> </a:t>
            </a:r>
            <a:r>
              <a:rPr lang="en-US" err="1"/>
              <a:t>взрослые</a:t>
            </a:r>
            <a:r>
              <a:rPr lang="en-US" dirty="0"/>
              <a:t> </a:t>
            </a:r>
            <a:r>
              <a:rPr lang="en-US" err="1"/>
              <a:t>клиенты</a:t>
            </a:r>
            <a:r>
              <a:rPr lang="en-US" dirty="0"/>
              <a:t> </a:t>
            </a:r>
            <a:r>
              <a:rPr lang="en-US" err="1"/>
              <a:t>привержены</a:t>
            </a:r>
            <a:r>
              <a:rPr lang="en-US" dirty="0"/>
              <a:t> </a:t>
            </a:r>
            <a:r>
              <a:rPr lang="en-US" err="1"/>
              <a:t>оттоку</a:t>
            </a:r>
            <a:r>
              <a:rPr lang="en-US" dirty="0"/>
              <a:t>. </a:t>
            </a:r>
            <a:r>
              <a:rPr lang="en-US" err="1"/>
              <a:t>То</a:t>
            </a:r>
            <a:r>
              <a:rPr lang="en-US" dirty="0"/>
              <a:t> </a:t>
            </a:r>
            <a:r>
              <a:rPr lang="en-US" err="1"/>
              <a:t>есть</a:t>
            </a:r>
            <a:r>
              <a:rPr lang="en-US" dirty="0"/>
              <a:t> </a:t>
            </a:r>
            <a:r>
              <a:rPr lang="en-US" err="1"/>
              <a:t>возраст</a:t>
            </a:r>
            <a:r>
              <a:rPr lang="en-US" dirty="0"/>
              <a:t> - </a:t>
            </a:r>
            <a:r>
              <a:rPr lang="en-US" err="1"/>
              <a:t>это</a:t>
            </a:r>
            <a:r>
              <a:rPr lang="en-US" dirty="0"/>
              <a:t> </a:t>
            </a:r>
            <a:r>
              <a:rPr lang="en-US" err="1"/>
              <a:t>универсальный</a:t>
            </a:r>
            <a:r>
              <a:rPr lang="en-US" dirty="0"/>
              <a:t> </a:t>
            </a:r>
            <a:r>
              <a:rPr lang="en-US" err="1"/>
              <a:t>фактор</a:t>
            </a:r>
            <a:r>
              <a:rPr lang="en-US" dirty="0"/>
              <a:t> </a:t>
            </a:r>
            <a:r>
              <a:rPr lang="en-US" err="1"/>
              <a:t>риска</a:t>
            </a:r>
            <a:r>
              <a:rPr lang="en-US" dirty="0"/>
              <a:t>.</a:t>
            </a:r>
            <a:endParaRPr lang="ru-RU"/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16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38E5C24-5211-650B-E94E-0908A885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823912"/>
            <a:ext cx="7477125" cy="5210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494B0A-8543-514D-E354-24A743281E2A}"/>
              </a:ext>
            </a:extLst>
          </p:cNvPr>
          <p:cNvSpPr txBox="1"/>
          <p:nvPr/>
        </p:nvSpPr>
        <p:spPr>
          <a:xfrm>
            <a:off x="107156" y="1720453"/>
            <a:ext cx="460771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ВЫВОД</a:t>
            </a:r>
            <a:endParaRPr lang="en-US" b="1" dirty="0"/>
          </a:p>
          <a:p>
            <a:pPr algn="just"/>
            <a:r>
              <a:rPr lang="en-US" err="1"/>
              <a:t>Высокий</a:t>
            </a:r>
            <a:r>
              <a:rPr lang="en-US" dirty="0"/>
              <a:t> </a:t>
            </a:r>
            <a:r>
              <a:rPr lang="en-US" err="1"/>
              <a:t>риск</a:t>
            </a:r>
            <a:r>
              <a:rPr lang="en-US" dirty="0"/>
              <a:t> </a:t>
            </a:r>
            <a:r>
              <a:rPr lang="en-US" err="1"/>
              <a:t>оттока</a:t>
            </a:r>
            <a:r>
              <a:rPr lang="en-US" dirty="0"/>
              <a:t>: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Клиенты</a:t>
            </a:r>
            <a:r>
              <a:rPr lang="en-US" dirty="0"/>
              <a:t> </a:t>
            </a:r>
            <a:r>
              <a:rPr lang="en-US" err="1"/>
              <a:t>из</a:t>
            </a:r>
            <a:r>
              <a:rPr lang="en-US" dirty="0"/>
              <a:t> </a:t>
            </a:r>
            <a:r>
              <a:rPr lang="en-US" err="1"/>
              <a:t>Германии</a:t>
            </a:r>
            <a:r>
              <a:rPr lang="en-US" dirty="0"/>
              <a:t> (37.9%)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Женщины</a:t>
            </a:r>
            <a:r>
              <a:rPr lang="en-US" dirty="0"/>
              <a:t> (27.97%)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Неактивные</a:t>
            </a:r>
            <a:r>
              <a:rPr lang="en-US" dirty="0"/>
              <a:t> </a:t>
            </a:r>
            <a:r>
              <a:rPr lang="en-US" err="1"/>
              <a:t>клиенты</a:t>
            </a:r>
            <a:r>
              <a:rPr lang="en-US" dirty="0"/>
              <a:t> (29.71%)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Клиенты</a:t>
            </a:r>
            <a:r>
              <a:rPr lang="en-US" dirty="0"/>
              <a:t> с 1 </a:t>
            </a:r>
            <a:r>
              <a:rPr lang="en-US" err="1"/>
              <a:t>продуктом</a:t>
            </a:r>
            <a:r>
              <a:rPr lang="en-US" dirty="0"/>
              <a:t> (34.71%)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Клиенты</a:t>
            </a:r>
            <a:r>
              <a:rPr lang="en-US" dirty="0"/>
              <a:t> с 3+ </a:t>
            </a:r>
            <a:r>
              <a:rPr lang="en-US" err="1"/>
              <a:t>продуктами</a:t>
            </a:r>
            <a:r>
              <a:rPr lang="en-US" dirty="0"/>
              <a:t> (87+%)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Возраст</a:t>
            </a:r>
            <a:r>
              <a:rPr lang="en-US" dirty="0"/>
              <a:t> и </a:t>
            </a:r>
            <a:r>
              <a:rPr lang="en-US" err="1"/>
              <a:t>баланс</a:t>
            </a:r>
            <a:r>
              <a:rPr lang="en-US" dirty="0"/>
              <a:t> </a:t>
            </a:r>
            <a:r>
              <a:rPr lang="en-US" err="1"/>
              <a:t>являются</a:t>
            </a:r>
            <a:r>
              <a:rPr lang="en-US" dirty="0"/>
              <a:t> </a:t>
            </a:r>
            <a:r>
              <a:rPr lang="en-US" err="1"/>
              <a:t>одним</a:t>
            </a:r>
            <a:r>
              <a:rPr lang="en-US" dirty="0"/>
              <a:t> </a:t>
            </a:r>
            <a:r>
              <a:rPr lang="en-US" err="1"/>
              <a:t>из</a:t>
            </a:r>
            <a:r>
              <a:rPr lang="en-US" dirty="0"/>
              <a:t> </a:t>
            </a:r>
            <a:r>
              <a:rPr lang="en-US" err="1"/>
              <a:t>ключевых</a:t>
            </a:r>
            <a:r>
              <a:rPr lang="en-US" dirty="0"/>
              <a:t> </a:t>
            </a:r>
            <a:r>
              <a:rPr lang="en-US" err="1"/>
              <a:t>факторов</a:t>
            </a:r>
            <a:r>
              <a:rPr lang="en-US" dirty="0"/>
              <a:t> </a:t>
            </a:r>
            <a:r>
              <a:rPr lang="en-US" err="1"/>
              <a:t>оттока</a:t>
            </a:r>
            <a:r>
              <a:rPr lang="en-US" dirty="0"/>
              <a:t> </a:t>
            </a:r>
            <a:r>
              <a:rPr lang="en-US" err="1"/>
              <a:t>Зарплата</a:t>
            </a:r>
            <a:r>
              <a:rPr lang="en-US" dirty="0"/>
              <a:t>, </a:t>
            </a:r>
            <a:r>
              <a:rPr lang="en-US" err="1"/>
              <a:t>срок</a:t>
            </a:r>
            <a:r>
              <a:rPr lang="en-US" dirty="0"/>
              <a:t> </a:t>
            </a:r>
            <a:r>
              <a:rPr lang="en-US" err="1"/>
              <a:t>сотрудничества</a:t>
            </a:r>
            <a:r>
              <a:rPr lang="en-US" dirty="0"/>
              <a:t> и </a:t>
            </a:r>
            <a:r>
              <a:rPr lang="en-US" err="1"/>
              <a:t>кредитный</a:t>
            </a:r>
            <a:r>
              <a:rPr lang="en-US" dirty="0"/>
              <a:t> </a:t>
            </a:r>
            <a:r>
              <a:rPr lang="en-US" err="1"/>
              <a:t>рейтинг</a:t>
            </a:r>
            <a:r>
              <a:rPr lang="en-US" dirty="0"/>
              <a:t> </a:t>
            </a:r>
            <a:r>
              <a:rPr lang="en-US" err="1"/>
              <a:t>являются</a:t>
            </a:r>
            <a:r>
              <a:rPr lang="en-US" dirty="0"/>
              <a:t> </a:t>
            </a:r>
            <a:r>
              <a:rPr lang="en-US" err="1"/>
              <a:t>незначительными</a:t>
            </a:r>
            <a:r>
              <a:rPr lang="en-US" dirty="0"/>
              <a:t> </a:t>
            </a:r>
            <a:r>
              <a:rPr lang="en-US" err="1"/>
              <a:t>факторами</a:t>
            </a:r>
            <a:endParaRPr lang="en-US"/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61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прямоуго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178A06-B246-9A0F-98E8-D93BFAE2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36" y="-1642"/>
            <a:ext cx="9076667" cy="686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8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EA4677-7B56-AC2F-B1E2-CA24F336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716" y="1873796"/>
            <a:ext cx="3869449" cy="2939612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065E5DD-A398-4CD2-6296-58949897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342" y="4866290"/>
            <a:ext cx="3864195" cy="19930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84597D-2B5E-D410-1BC6-681A043F2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536" y="-2628"/>
            <a:ext cx="3867807" cy="103658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Шрифт, снимок экран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EED7B0-9B4D-3CB3-22A3-6BCE4C77B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688" y="1182089"/>
            <a:ext cx="3865507" cy="61813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диаграмма, прямоуго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7F353AB-A440-7F0D-95F8-16BB9D7E3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956" y="0"/>
            <a:ext cx="8386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6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642772-2521-3FAB-B405-4D946823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38AA9-2387-060A-EC20-8D0C654FCEFC}"/>
              </a:ext>
            </a:extLst>
          </p:cNvPr>
          <p:cNvSpPr txBox="1"/>
          <p:nvPr/>
        </p:nvSpPr>
        <p:spPr>
          <a:xfrm>
            <a:off x="7972264" y="2093830"/>
            <a:ext cx="3473179" cy="22417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dirty="0" err="1">
                <a:latin typeface="+mj-lt"/>
                <a:ea typeface="+mj-ea"/>
                <a:cs typeface="+mj-cs"/>
              </a:rPr>
              <a:t>Проверка</a:t>
            </a:r>
            <a:r>
              <a:rPr lang="en-US" sz="4000" b="1" i="1" dirty="0">
                <a:latin typeface="+mj-lt"/>
                <a:ea typeface="+mj-ea"/>
                <a:cs typeface="+mj-cs"/>
              </a:rPr>
              <a:t> </a:t>
            </a:r>
            <a:r>
              <a:rPr lang="en-US" sz="4000" b="1" i="1" dirty="0" err="1">
                <a:latin typeface="+mj-lt"/>
                <a:ea typeface="+mj-ea"/>
                <a:cs typeface="+mj-cs"/>
              </a:rPr>
              <a:t>гипотез</a:t>
            </a:r>
            <a:endParaRPr lang="en-US" sz="4000" b="1" dirty="0" err="1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 descr="Создать мем &quot;кчау молния маквин, тачки молния маккуин, маквин&quot; - Картинки -  Meme-arsenal.com">
            <a:extLst>
              <a:ext uri="{FF2B5EF4-FFF2-40B4-BE49-F238E27FC236}">
                <a16:creationId xmlns:a16="http://schemas.microsoft.com/office/drawing/2014/main" id="{FCFA697C-601D-E846-D61A-CFA6FDEF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75" y="646981"/>
            <a:ext cx="5564038" cy="55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2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DD216-1A1D-3167-9501-AF583EC9FBAD}"/>
              </a:ext>
            </a:extLst>
          </p:cNvPr>
          <p:cNvSpPr txBox="1"/>
          <p:nvPr/>
        </p:nvSpPr>
        <p:spPr>
          <a:xfrm>
            <a:off x="2141482" y="1070741"/>
            <a:ext cx="79090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Клиенты с низкой активностью (IsActiveMember = 0) чаще уходят</a:t>
            </a:r>
          </a:p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89F5949-D128-0198-0C0B-9C25EBDF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2117834"/>
            <a:ext cx="6848475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6CCCB-8CA6-0961-BBE7-B6E9AC904E3A}"/>
              </a:ext>
            </a:extLst>
          </p:cNvPr>
          <p:cNvSpPr txBox="1"/>
          <p:nvPr/>
        </p:nvSpPr>
        <p:spPr>
          <a:xfrm>
            <a:off x="2141483" y="4099035"/>
            <a:ext cx="79090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доля</a:t>
            </a:r>
            <a:r>
              <a:rPr lang="en-US" dirty="0"/>
              <a:t> </a:t>
            </a:r>
            <a:r>
              <a:rPr lang="en-US" dirty="0" err="1"/>
              <a:t>сильно</a:t>
            </a:r>
            <a:r>
              <a:rPr lang="en-US" dirty="0"/>
              <a:t> </a:t>
            </a:r>
            <a:r>
              <a:rPr lang="en-US" dirty="0" err="1"/>
              <a:t>выше</a:t>
            </a:r>
            <a:r>
              <a:rPr lang="en-US" dirty="0"/>
              <a:t> у </a:t>
            </a:r>
            <a:r>
              <a:rPr lang="en-US" dirty="0" err="1"/>
              <a:t>неактивных</a:t>
            </a:r>
            <a:r>
              <a:rPr lang="en-US" dirty="0"/>
              <a:t> — </a:t>
            </a:r>
            <a:r>
              <a:rPr lang="en-US" dirty="0" err="1"/>
              <a:t>гипотеза</a:t>
            </a:r>
            <a:r>
              <a:rPr lang="en-US" dirty="0"/>
              <a:t>: “</a:t>
            </a:r>
            <a:r>
              <a:rPr lang="en-US" dirty="0" err="1"/>
              <a:t>неактивные</a:t>
            </a:r>
            <a:r>
              <a:rPr lang="en-US" dirty="0"/>
              <a:t> </a:t>
            </a:r>
            <a:r>
              <a:rPr lang="en-US" dirty="0" err="1"/>
              <a:t>клиенты</a:t>
            </a:r>
            <a:r>
              <a:rPr lang="en-US" dirty="0"/>
              <a:t> </a:t>
            </a:r>
            <a:r>
              <a:rPr lang="en-US" dirty="0" err="1"/>
              <a:t>чаще</a:t>
            </a:r>
            <a:r>
              <a:rPr lang="en-US" dirty="0"/>
              <a:t> </a:t>
            </a:r>
            <a:r>
              <a:rPr lang="en-US" dirty="0" err="1"/>
              <a:t>уходят</a:t>
            </a:r>
            <a:r>
              <a:rPr lang="en-US" dirty="0"/>
              <a:t>” — </a:t>
            </a:r>
            <a:r>
              <a:rPr lang="en-US" dirty="0" err="1"/>
              <a:t>подтверждается</a:t>
            </a:r>
            <a:r>
              <a:rPr lang="en-US" dirty="0"/>
              <a:t>.</a:t>
            </a:r>
            <a:endParaRPr lang="ru-RU" dirty="0" err="1"/>
          </a:p>
          <a:p>
            <a:pPr algn="just"/>
            <a:r>
              <a:rPr lang="en-US" err="1"/>
              <a:t>Неактивные</a:t>
            </a:r>
            <a:r>
              <a:rPr lang="en-US" dirty="0"/>
              <a:t> </a:t>
            </a:r>
            <a:r>
              <a:rPr lang="en-US" err="1"/>
              <a:t>клиенты</a:t>
            </a:r>
            <a:r>
              <a:rPr lang="en-US" dirty="0"/>
              <a:t> </a:t>
            </a:r>
            <a:r>
              <a:rPr lang="en-US" err="1"/>
              <a:t>уходят</a:t>
            </a:r>
            <a:r>
              <a:rPr lang="en-US" dirty="0"/>
              <a:t> </a:t>
            </a:r>
            <a:r>
              <a:rPr lang="en-US" err="1"/>
              <a:t>почти</a:t>
            </a:r>
            <a:r>
              <a:rPr lang="en-US" dirty="0"/>
              <a:t> в 2.5 </a:t>
            </a:r>
            <a:r>
              <a:rPr lang="en-US" err="1"/>
              <a:t>раза</a:t>
            </a:r>
            <a:r>
              <a:rPr lang="en-US" dirty="0"/>
              <a:t> </a:t>
            </a:r>
            <a:r>
              <a:rPr lang="en-US" err="1"/>
              <a:t>чаще</a:t>
            </a:r>
            <a:r>
              <a:rPr lang="en-US" dirty="0"/>
              <a:t>, </a:t>
            </a:r>
            <a:r>
              <a:rPr lang="en-US" err="1"/>
              <a:t>чем</a:t>
            </a:r>
            <a:r>
              <a:rPr lang="en-US" dirty="0"/>
              <a:t> </a:t>
            </a:r>
            <a:r>
              <a:rPr lang="en-US" err="1"/>
              <a:t>активные</a:t>
            </a:r>
            <a:r>
              <a:rPr lang="en-US" dirty="0"/>
              <a:t> — </a:t>
            </a:r>
            <a:r>
              <a:rPr lang="en-US" err="1"/>
              <a:t>это</a:t>
            </a:r>
            <a:r>
              <a:rPr lang="en-US" dirty="0"/>
              <a:t> </a:t>
            </a:r>
            <a:r>
              <a:rPr lang="en-US" err="1"/>
              <a:t>сильная</a:t>
            </a:r>
            <a:r>
              <a:rPr lang="en-US" dirty="0"/>
              <a:t> и </a:t>
            </a:r>
            <a:r>
              <a:rPr lang="en-US" err="1"/>
              <a:t>бизнес-логичная</a:t>
            </a:r>
            <a:r>
              <a:rPr lang="en-US" dirty="0"/>
              <a:t> </a:t>
            </a:r>
            <a:r>
              <a:rPr lang="en-US" err="1"/>
              <a:t>закономерность</a:t>
            </a:r>
            <a:r>
              <a:rPr lang="en-US" dirty="0"/>
              <a:t>, </a:t>
            </a:r>
            <a:r>
              <a:rPr lang="en-US" err="1"/>
              <a:t>которую</a:t>
            </a:r>
            <a:r>
              <a:rPr lang="en-US" dirty="0"/>
              <a:t> </a:t>
            </a:r>
            <a:r>
              <a:rPr lang="en-US" err="1"/>
              <a:t>обязательно</a:t>
            </a:r>
            <a:r>
              <a:rPr lang="en-US" dirty="0"/>
              <a:t> </a:t>
            </a:r>
            <a:r>
              <a:rPr lang="en-US" err="1"/>
              <a:t>нужно</a:t>
            </a:r>
            <a:r>
              <a:rPr lang="en-US" dirty="0"/>
              <a:t> </a:t>
            </a:r>
            <a:r>
              <a:rPr lang="en-US" err="1"/>
              <a:t>учитывать</a:t>
            </a:r>
            <a:r>
              <a:rPr lang="en-US" dirty="0"/>
              <a:t> в </a:t>
            </a:r>
            <a:r>
              <a:rPr lang="en-US" err="1"/>
              <a:t>модели</a:t>
            </a:r>
            <a:r>
              <a:rPr lang="en-US" dirty="0"/>
              <a:t> </a:t>
            </a:r>
            <a:r>
              <a:rPr lang="en-US" err="1"/>
              <a:t>оттока</a:t>
            </a:r>
            <a:r>
              <a:rPr lang="en-US" dirty="0"/>
              <a:t>. </a:t>
            </a:r>
            <a:endParaRPr lang="ru-RU"/>
          </a:p>
          <a:p>
            <a:pPr algn="just"/>
            <a:r>
              <a:rPr lang="en-US" dirty="0" err="1"/>
              <a:t>Гипотеза</a:t>
            </a:r>
            <a:r>
              <a:rPr lang="en-US" dirty="0"/>
              <a:t> </a:t>
            </a:r>
            <a:r>
              <a:rPr lang="en-US" dirty="0" err="1"/>
              <a:t>подтверждается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✅</a:t>
            </a:r>
            <a:endParaRPr lang="ru-RU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711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5DBD6E-61B4-12DE-FFF8-0F869B5CDB29}"/>
              </a:ext>
            </a:extLst>
          </p:cNvPr>
          <p:cNvSpPr txBox="1"/>
          <p:nvPr/>
        </p:nvSpPr>
        <p:spPr>
          <a:xfrm>
            <a:off x="3258207" y="952500"/>
            <a:ext cx="56690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Клиенты</a:t>
            </a:r>
            <a:r>
              <a:rPr lang="en-US" dirty="0"/>
              <a:t> с 1 </a:t>
            </a:r>
            <a:r>
              <a:rPr lang="en-US" dirty="0" err="1"/>
              <a:t>продуктом</a:t>
            </a:r>
            <a:r>
              <a:rPr lang="en-US" dirty="0"/>
              <a:t> </a:t>
            </a:r>
            <a:r>
              <a:rPr lang="en-US" dirty="0" err="1"/>
              <a:t>уходят</a:t>
            </a:r>
            <a:r>
              <a:rPr lang="en-US" dirty="0"/>
              <a:t> </a:t>
            </a:r>
            <a:r>
              <a:rPr lang="en-US" dirty="0" err="1"/>
              <a:t>чаще</a:t>
            </a:r>
            <a:r>
              <a:rPr lang="en-US" dirty="0"/>
              <a:t>, </a:t>
            </a:r>
            <a:r>
              <a:rPr lang="en-US" dirty="0" err="1"/>
              <a:t>чем</a:t>
            </a:r>
            <a:r>
              <a:rPr lang="en-US" dirty="0"/>
              <a:t> с 2+</a:t>
            </a:r>
          </a:p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6F684A9-45AA-1EA1-B182-1D94D2A7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712530"/>
            <a:ext cx="7048500" cy="179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F4750-565D-A89C-0856-5908FCE06F29}"/>
              </a:ext>
            </a:extLst>
          </p:cNvPr>
          <p:cNvSpPr txBox="1"/>
          <p:nvPr/>
        </p:nvSpPr>
        <p:spPr>
          <a:xfrm>
            <a:off x="2568465" y="4007069"/>
            <a:ext cx="70485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err="1"/>
              <a:t>Клиенты</a:t>
            </a:r>
            <a:r>
              <a:rPr lang="en-US" dirty="0"/>
              <a:t> с 1 </a:t>
            </a:r>
            <a:r>
              <a:rPr lang="en-US" err="1"/>
              <a:t>продуктом</a:t>
            </a:r>
            <a:r>
              <a:rPr lang="en-US" dirty="0"/>
              <a:t> </a:t>
            </a:r>
            <a:r>
              <a:rPr lang="en-US" err="1"/>
              <a:t>мало</a:t>
            </a:r>
            <a:r>
              <a:rPr lang="en-US" dirty="0"/>
              <a:t> </a:t>
            </a:r>
            <a:r>
              <a:rPr lang="en-US" err="1"/>
              <a:t>взаимодействуют</a:t>
            </a:r>
            <a:r>
              <a:rPr lang="en-US" dirty="0"/>
              <a:t> → </a:t>
            </a:r>
            <a:r>
              <a:rPr lang="en-US" err="1"/>
              <a:t>легко</a:t>
            </a:r>
            <a:r>
              <a:rPr lang="en-US" dirty="0"/>
              <a:t> </a:t>
            </a:r>
            <a:r>
              <a:rPr lang="en-US" err="1"/>
              <a:t>уходят</a:t>
            </a:r>
            <a:r>
              <a:rPr lang="en-US" dirty="0"/>
              <a:t>. </a:t>
            </a:r>
            <a:endParaRPr lang="ru-RU" dirty="0"/>
          </a:p>
          <a:p>
            <a:pPr algn="just"/>
            <a:r>
              <a:rPr lang="en-US" err="1"/>
              <a:t>Клиенты</a:t>
            </a:r>
            <a:r>
              <a:rPr lang="en-US" dirty="0"/>
              <a:t> с 2 </a:t>
            </a:r>
            <a:r>
              <a:rPr lang="en-US" err="1"/>
              <a:t>продуктами</a:t>
            </a:r>
            <a:r>
              <a:rPr lang="en-US" dirty="0"/>
              <a:t> </a:t>
            </a:r>
            <a:r>
              <a:rPr lang="en-US" err="1"/>
              <a:t>достаточно</a:t>
            </a:r>
            <a:r>
              <a:rPr lang="en-US" dirty="0"/>
              <a:t> </a:t>
            </a:r>
            <a:r>
              <a:rPr lang="en-US" err="1"/>
              <a:t>вовлечены</a:t>
            </a:r>
            <a:r>
              <a:rPr lang="en-US" dirty="0"/>
              <a:t>, </a:t>
            </a:r>
            <a:r>
              <a:rPr lang="en-US" err="1"/>
              <a:t>но</a:t>
            </a:r>
            <a:r>
              <a:rPr lang="en-US" dirty="0"/>
              <a:t> </a:t>
            </a:r>
            <a:r>
              <a:rPr lang="en-US" err="1"/>
              <a:t>не</a:t>
            </a:r>
            <a:r>
              <a:rPr lang="en-US" dirty="0"/>
              <a:t> </a:t>
            </a:r>
            <a:r>
              <a:rPr lang="en-US" err="1"/>
              <a:t>перегружены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Клиенты</a:t>
            </a:r>
            <a:r>
              <a:rPr lang="en-US" dirty="0"/>
              <a:t> с 3–4 </a:t>
            </a:r>
            <a:r>
              <a:rPr lang="en-US" dirty="0" err="1"/>
              <a:t>продуктами</a:t>
            </a:r>
            <a:r>
              <a:rPr lang="en-US" dirty="0"/>
              <a:t> </a:t>
            </a:r>
            <a:r>
              <a:rPr lang="en-US" dirty="0" err="1"/>
              <a:t>часто</a:t>
            </a:r>
            <a:r>
              <a:rPr lang="en-US" dirty="0"/>
              <a:t> </a:t>
            </a:r>
            <a:r>
              <a:rPr lang="en-US" dirty="0" err="1"/>
              <a:t>имеют</a:t>
            </a:r>
            <a:r>
              <a:rPr lang="en-US" dirty="0"/>
              <a:t>: </a:t>
            </a:r>
            <a:r>
              <a:rPr lang="en-US" dirty="0" err="1"/>
              <a:t>кредитные</a:t>
            </a:r>
            <a:r>
              <a:rPr lang="en-US" dirty="0"/>
              <a:t> </a:t>
            </a:r>
            <a:r>
              <a:rPr lang="en-US" dirty="0" err="1"/>
              <a:t>нагрузки</a:t>
            </a:r>
            <a:r>
              <a:rPr lang="en-US" dirty="0"/>
              <a:t>, </a:t>
            </a:r>
            <a:r>
              <a:rPr lang="en-US" dirty="0" err="1"/>
              <a:t>неудобные</a:t>
            </a:r>
            <a:r>
              <a:rPr lang="en-US" dirty="0"/>
              <a:t> </a:t>
            </a:r>
            <a:r>
              <a:rPr lang="en-US" dirty="0" err="1"/>
              <a:t>тарифные</a:t>
            </a:r>
            <a:r>
              <a:rPr lang="en-US" dirty="0"/>
              <a:t> </a:t>
            </a:r>
            <a:r>
              <a:rPr lang="en-US" dirty="0" err="1"/>
              <a:t>планы</a:t>
            </a:r>
            <a:r>
              <a:rPr lang="en-US" dirty="0"/>
              <a:t>, </a:t>
            </a:r>
            <a:r>
              <a:rPr lang="en-US" dirty="0" err="1"/>
              <a:t>навязанне</a:t>
            </a:r>
            <a:r>
              <a:rPr lang="en-US" dirty="0"/>
              <a:t> </a:t>
            </a:r>
            <a:r>
              <a:rPr lang="en-US" dirty="0" err="1"/>
              <a:t>услуги</a:t>
            </a:r>
            <a:r>
              <a:rPr lang="en-US" dirty="0"/>
              <a:t>, </a:t>
            </a:r>
            <a:r>
              <a:rPr lang="en-US" dirty="0" err="1"/>
              <a:t>негативный</a:t>
            </a:r>
            <a:r>
              <a:rPr lang="en-US" dirty="0"/>
              <a:t> </a:t>
            </a:r>
            <a:r>
              <a:rPr lang="en-US" dirty="0" err="1"/>
              <a:t>опыт</a:t>
            </a:r>
            <a:r>
              <a:rPr lang="en-US" dirty="0"/>
              <a:t> </a:t>
            </a:r>
            <a:r>
              <a:rPr lang="en-US" dirty="0" err="1"/>
              <a:t>взаимодействия</a:t>
            </a:r>
            <a:r>
              <a:rPr lang="en-US" dirty="0"/>
              <a:t>.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приводит</a:t>
            </a:r>
            <a:r>
              <a:rPr lang="en-US" dirty="0"/>
              <a:t> к </a:t>
            </a:r>
            <a:r>
              <a:rPr lang="en-US" dirty="0" err="1"/>
              <a:t>резкому</a:t>
            </a:r>
            <a:r>
              <a:rPr lang="en-US" dirty="0"/>
              <a:t> </a:t>
            </a:r>
            <a:r>
              <a:rPr lang="en-US" dirty="0" err="1"/>
              <a:t>росту</a:t>
            </a:r>
            <a:r>
              <a:rPr lang="en-US" dirty="0"/>
              <a:t> </a:t>
            </a:r>
            <a:r>
              <a:rPr lang="en-US" dirty="0" err="1"/>
              <a:t>оттока</a:t>
            </a:r>
            <a:r>
              <a:rPr lang="en-US" dirty="0"/>
              <a:t>. </a:t>
            </a:r>
            <a:r>
              <a:rPr lang="en-US" dirty="0" err="1"/>
              <a:t>Гипотеза</a:t>
            </a:r>
            <a:r>
              <a:rPr lang="en-US" dirty="0"/>
              <a:t> </a:t>
            </a:r>
            <a:r>
              <a:rPr lang="en-US" dirty="0" err="1"/>
              <a:t>опровергнута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❌</a:t>
            </a:r>
            <a:endParaRPr lang="en-US" sz="1200" dirty="0">
              <a:solidFill>
                <a:srgbClr val="E6E8F0"/>
              </a:solidFill>
              <a:highlight>
                <a:srgbClr val="1F1F1F"/>
              </a:highlight>
              <a:ea typeface="+mn-lt"/>
              <a:cs typeface="+mn-lt"/>
            </a:endParaRPr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35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B1077-20B0-F58A-FCD5-DA86E3C18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251" y="663973"/>
            <a:ext cx="11481498" cy="757825"/>
          </a:xfrm>
        </p:spPr>
        <p:txBody>
          <a:bodyPr/>
          <a:lstStyle/>
          <a:p>
            <a:r>
              <a:rPr lang="ru-RU" err="1"/>
              <a:t>GitHUB</a:t>
            </a:r>
            <a:r>
              <a:rPr lang="ru-RU" dirty="0"/>
              <a:t>: </a:t>
            </a:r>
            <a:r>
              <a:rPr lang="ru-RU" sz="2400" b="0" dirty="0">
                <a:ea typeface="+mj-lt"/>
                <a:cs typeface="+mj-lt"/>
              </a:rPr>
              <a:t>https://github.com/NexPG/bank_customer_outflow_ds_project</a:t>
            </a:r>
            <a:endParaRPr lang="ru-RU" sz="2400" dirty="0"/>
          </a:p>
        </p:txBody>
      </p:sp>
      <p:pic>
        <p:nvPicPr>
          <p:cNvPr id="4" name="Рисунок 3" descr="Изображение выглядит как снимок экрана, шаблон, искусство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C98D57-67BB-774C-C923-4743557F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659" y="1543050"/>
            <a:ext cx="4682728" cy="46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38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4D0BE3-CC19-DF32-E995-3AD827D14F15}"/>
              </a:ext>
            </a:extLst>
          </p:cNvPr>
          <p:cNvSpPr txBox="1"/>
          <p:nvPr/>
        </p:nvSpPr>
        <p:spPr>
          <a:xfrm>
            <a:off x="3774281" y="1279922"/>
            <a:ext cx="46374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Возрастные группы 50+ уходят чаще</a:t>
            </a:r>
          </a:p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54F8323-C606-2ED4-7AE7-05068296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930003"/>
            <a:ext cx="6905625" cy="17716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BC5E10-ECAF-23B5-8E5E-6B9B1D47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4183856"/>
            <a:ext cx="5000625" cy="1419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71467-E0E0-C5DE-A5C6-5339C633018D}"/>
              </a:ext>
            </a:extLst>
          </p:cNvPr>
          <p:cNvSpPr txBox="1"/>
          <p:nvPr/>
        </p:nvSpPr>
        <p:spPr>
          <a:xfrm>
            <a:off x="5012532" y="5274468"/>
            <a:ext cx="3393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✅</a:t>
            </a:r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17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1D4796-3A3E-B412-F52E-4DAFF7CB7B67}"/>
              </a:ext>
            </a:extLst>
          </p:cNvPr>
          <p:cNvSpPr txBox="1"/>
          <p:nvPr/>
        </p:nvSpPr>
        <p:spPr>
          <a:xfrm>
            <a:off x="2128345" y="98534"/>
            <a:ext cx="79353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Низкий кредитный рейтинг связан с повышенным риском ухода</a:t>
            </a:r>
          </a:p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C55E2B7-2ABD-4F8A-002D-7C07C359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2" y="536357"/>
            <a:ext cx="5021645" cy="250080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FCA464-0012-63E2-2583-716DEDCF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182" y="538984"/>
            <a:ext cx="6115050" cy="249555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9663FA4-1312-2E1E-B99A-53CBB98A1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13" y="3201057"/>
            <a:ext cx="8943975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F8A9F-7BCA-F194-4294-F6F0A53D20E2}"/>
              </a:ext>
            </a:extLst>
          </p:cNvPr>
          <p:cNvSpPr txBox="1"/>
          <p:nvPr/>
        </p:nvSpPr>
        <p:spPr>
          <a:xfrm>
            <a:off x="7580586" y="4138448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✅</a:t>
            </a:r>
          </a:p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C683C-6481-DEF4-66DB-61E9C68BDE3B}"/>
              </a:ext>
            </a:extLst>
          </p:cNvPr>
          <p:cNvSpPr txBox="1"/>
          <p:nvPr/>
        </p:nvSpPr>
        <p:spPr>
          <a:xfrm>
            <a:off x="1773621" y="4782207"/>
            <a:ext cx="86513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err="1"/>
              <a:t>Клиенты</a:t>
            </a:r>
            <a:r>
              <a:rPr lang="en-US"/>
              <a:t> с </a:t>
            </a:r>
            <a:r>
              <a:rPr lang="en-US" err="1"/>
              <a:t>низким</a:t>
            </a:r>
            <a:r>
              <a:rPr lang="en-US"/>
              <a:t> </a:t>
            </a:r>
            <a:r>
              <a:rPr lang="en-US" err="1"/>
              <a:t>кредитным</a:t>
            </a:r>
            <a:r>
              <a:rPr lang="en-US"/>
              <a:t> </a:t>
            </a:r>
            <a:r>
              <a:rPr lang="en-US" err="1"/>
              <a:t>рейтингом</a:t>
            </a:r>
            <a:r>
              <a:rPr lang="en-US"/>
              <a:t> </a:t>
            </a:r>
            <a:r>
              <a:rPr lang="en-US" err="1"/>
              <a:t>статистически</a:t>
            </a:r>
            <a:r>
              <a:rPr lang="en-US"/>
              <a:t> </a:t>
            </a:r>
            <a:r>
              <a:rPr lang="en-US" err="1"/>
              <a:t>значимо</a:t>
            </a:r>
            <a:r>
              <a:rPr lang="en-US"/>
              <a:t> </a:t>
            </a:r>
            <a:r>
              <a:rPr lang="en-US" err="1"/>
              <a:t>чаще</a:t>
            </a:r>
            <a:r>
              <a:rPr lang="en-US"/>
              <a:t> </a:t>
            </a:r>
            <a:r>
              <a:rPr lang="en-US" err="1"/>
              <a:t>уходят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банка</a:t>
            </a:r>
            <a:r>
              <a:rPr lang="en-US"/>
              <a:t>. </a:t>
            </a:r>
            <a:r>
              <a:rPr lang="en-US" err="1"/>
              <a:t>При</a:t>
            </a:r>
            <a:r>
              <a:rPr lang="en-US"/>
              <a:t> </a:t>
            </a:r>
            <a:r>
              <a:rPr lang="en-US" err="1"/>
              <a:t>анализе</a:t>
            </a:r>
            <a:r>
              <a:rPr lang="en-US"/>
              <a:t> </a:t>
            </a:r>
            <a:r>
              <a:rPr lang="en-US" err="1"/>
              <a:t>долей</a:t>
            </a:r>
            <a:r>
              <a:rPr lang="en-US"/>
              <a:t> </a:t>
            </a:r>
            <a:r>
              <a:rPr lang="en-US" err="1"/>
              <a:t>ушедших</a:t>
            </a:r>
            <a:r>
              <a:rPr lang="en-US"/>
              <a:t> </a:t>
            </a:r>
            <a:r>
              <a:rPr lang="en-US" err="1"/>
              <a:t>среди</a:t>
            </a:r>
            <a:r>
              <a:rPr lang="en-US"/>
              <a:t> </a:t>
            </a:r>
            <a:r>
              <a:rPr lang="en-US" err="1"/>
              <a:t>различных</a:t>
            </a:r>
            <a:r>
              <a:rPr lang="en-US"/>
              <a:t> </a:t>
            </a:r>
            <a:r>
              <a:rPr lang="en-US" err="1"/>
              <a:t>категорий</a:t>
            </a:r>
            <a:r>
              <a:rPr lang="en-US"/>
              <a:t> </a:t>
            </a:r>
            <a:r>
              <a:rPr lang="en-US" err="1"/>
              <a:t>CreditScore</a:t>
            </a:r>
            <a:r>
              <a:rPr lang="en-US"/>
              <a:t> </a:t>
            </a:r>
            <a:r>
              <a:rPr lang="en-US" err="1"/>
              <a:t>наблюдается</a:t>
            </a:r>
            <a:r>
              <a:rPr lang="en-US"/>
              <a:t> </a:t>
            </a:r>
            <a:r>
              <a:rPr lang="en-US" err="1"/>
              <a:t>убывающая</a:t>
            </a:r>
            <a:r>
              <a:rPr lang="en-US"/>
              <a:t> </a:t>
            </a:r>
            <a:r>
              <a:rPr lang="en-US" err="1"/>
              <a:t>тенденция</a:t>
            </a:r>
            <a:r>
              <a:rPr lang="en-US"/>
              <a:t>: </a:t>
            </a:r>
            <a:r>
              <a:rPr lang="en-US" err="1"/>
              <a:t>чем</a:t>
            </a:r>
            <a:r>
              <a:rPr lang="en-US"/>
              <a:t> </a:t>
            </a:r>
            <a:r>
              <a:rPr lang="en-US" err="1"/>
              <a:t>выше</a:t>
            </a:r>
            <a:r>
              <a:rPr lang="en-US"/>
              <a:t> </a:t>
            </a:r>
            <a:r>
              <a:rPr lang="en-US" err="1"/>
              <a:t>кредитный</a:t>
            </a:r>
            <a:r>
              <a:rPr lang="en-US"/>
              <a:t> </a:t>
            </a:r>
            <a:r>
              <a:rPr lang="en-US" err="1"/>
              <a:t>рейтинг</a:t>
            </a:r>
            <a:r>
              <a:rPr lang="en-US"/>
              <a:t> </a:t>
            </a:r>
            <a:r>
              <a:rPr lang="en-US" err="1"/>
              <a:t>клиента</a:t>
            </a:r>
            <a:r>
              <a:rPr lang="en-US"/>
              <a:t>, </a:t>
            </a:r>
            <a:r>
              <a:rPr lang="en-US" err="1"/>
              <a:t>тем</a:t>
            </a:r>
            <a:r>
              <a:rPr lang="en-US"/>
              <a:t> </a:t>
            </a:r>
            <a:r>
              <a:rPr lang="en-US" err="1"/>
              <a:t>ниже</a:t>
            </a:r>
            <a:r>
              <a:rPr lang="en-US"/>
              <a:t> </a:t>
            </a:r>
            <a:r>
              <a:rPr lang="en-US" err="1"/>
              <a:t>вероятность</a:t>
            </a:r>
            <a:r>
              <a:rPr lang="en-US"/>
              <a:t>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оттока</a:t>
            </a:r>
            <a:r>
              <a:rPr lang="en-US"/>
              <a:t>. χ²-тест </a:t>
            </a:r>
            <a:r>
              <a:rPr lang="en-US" err="1"/>
              <a:t>показал</a:t>
            </a:r>
            <a:r>
              <a:rPr lang="en-US"/>
              <a:t> p &lt; 0.05, </a:t>
            </a:r>
            <a:r>
              <a:rPr lang="en-US" err="1"/>
              <a:t>что</a:t>
            </a:r>
            <a:r>
              <a:rPr lang="en-US"/>
              <a:t> </a:t>
            </a:r>
            <a:r>
              <a:rPr lang="en-US" err="1"/>
              <a:t>позволяет</a:t>
            </a:r>
            <a:r>
              <a:rPr lang="en-US"/>
              <a:t> </a:t>
            </a:r>
            <a:r>
              <a:rPr lang="en-US" err="1"/>
              <a:t>отвергнуть</a:t>
            </a:r>
            <a:r>
              <a:rPr lang="en-US"/>
              <a:t> </a:t>
            </a:r>
            <a:r>
              <a:rPr lang="en-US" err="1"/>
              <a:t>нулевую</a:t>
            </a:r>
            <a:r>
              <a:rPr lang="en-US"/>
              <a:t> </a:t>
            </a:r>
            <a:r>
              <a:rPr lang="en-US" err="1"/>
              <a:t>гипотезу</a:t>
            </a:r>
            <a:r>
              <a:rPr lang="en-US"/>
              <a:t> и </a:t>
            </a:r>
            <a:r>
              <a:rPr lang="en-US" err="1"/>
              <a:t>считать</a:t>
            </a:r>
            <a:r>
              <a:rPr lang="en-US"/>
              <a:t> </a:t>
            </a:r>
            <a:r>
              <a:rPr lang="en-US" err="1"/>
              <a:t>кредитный</a:t>
            </a:r>
            <a:r>
              <a:rPr lang="en-US"/>
              <a:t> </a:t>
            </a:r>
            <a:r>
              <a:rPr lang="en-US" err="1"/>
              <a:t>рейтинг</a:t>
            </a:r>
            <a:r>
              <a:rPr lang="en-US"/>
              <a:t> </a:t>
            </a:r>
            <a:r>
              <a:rPr lang="en-US" err="1"/>
              <a:t>значимым</a:t>
            </a:r>
            <a:r>
              <a:rPr lang="en-US"/>
              <a:t> </a:t>
            </a:r>
            <a:r>
              <a:rPr lang="en-US" err="1"/>
              <a:t>фактором</a:t>
            </a:r>
            <a:r>
              <a:rPr lang="en-US"/>
              <a:t> churn.</a:t>
            </a:r>
            <a:endParaRPr lang="ru-RU"/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42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5D2292-454F-1E12-0AF4-C63D3CC5B93B}"/>
              </a:ext>
            </a:extLst>
          </p:cNvPr>
          <p:cNvSpPr txBox="1"/>
          <p:nvPr/>
        </p:nvSpPr>
        <p:spPr>
          <a:xfrm>
            <a:off x="2042948" y="867104"/>
            <a:ext cx="81126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Баланс клиента практически не влияет на его вероятность ухода</a:t>
            </a:r>
          </a:p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0C35F65-079A-C759-3D87-616658E6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5" y="1583121"/>
            <a:ext cx="5182950" cy="3961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460C6-07C1-A118-FF42-573CBE15CE86}"/>
              </a:ext>
            </a:extLst>
          </p:cNvPr>
          <p:cNvSpPr txBox="1"/>
          <p:nvPr/>
        </p:nvSpPr>
        <p:spPr>
          <a:xfrm>
            <a:off x="3560379" y="5334000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❌</a:t>
            </a:r>
          </a:p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93336-F3AF-F60B-47F1-CF0FAA2BF63F}"/>
              </a:ext>
            </a:extLst>
          </p:cNvPr>
          <p:cNvSpPr txBox="1"/>
          <p:nvPr/>
        </p:nvSpPr>
        <p:spPr>
          <a:xfrm>
            <a:off x="5892362" y="1996966"/>
            <a:ext cx="603031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/>
              <a:t>Анализ</a:t>
            </a:r>
            <a:r>
              <a:rPr lang="en-US" dirty="0"/>
              <a:t> </a:t>
            </a:r>
            <a:r>
              <a:rPr lang="en-US" dirty="0" err="1"/>
              <a:t>долей</a:t>
            </a:r>
            <a:r>
              <a:rPr lang="en-US" dirty="0"/>
              <a:t> </a:t>
            </a:r>
            <a:r>
              <a:rPr lang="en-US" dirty="0" err="1"/>
              <a:t>ушедших</a:t>
            </a:r>
            <a:r>
              <a:rPr lang="en-US" dirty="0"/>
              <a:t> </a:t>
            </a:r>
            <a:r>
              <a:rPr lang="en-US" dirty="0" err="1"/>
              <a:t>клиентов</a:t>
            </a:r>
            <a:r>
              <a:rPr lang="en-US" dirty="0"/>
              <a:t> в </a:t>
            </a:r>
            <a:r>
              <a:rPr lang="en-US" dirty="0" err="1"/>
              <a:t>разных</a:t>
            </a:r>
            <a:r>
              <a:rPr lang="en-US" dirty="0"/>
              <a:t> </a:t>
            </a:r>
            <a:r>
              <a:rPr lang="en-US" dirty="0" err="1"/>
              <a:t>балансных</a:t>
            </a:r>
            <a:r>
              <a:rPr lang="en-US" dirty="0"/>
              <a:t> </a:t>
            </a:r>
            <a:r>
              <a:rPr lang="en-US" dirty="0" err="1"/>
              <a:t>группах</a:t>
            </a:r>
            <a:r>
              <a:rPr lang="en-US" dirty="0"/>
              <a:t> </a:t>
            </a:r>
            <a:r>
              <a:rPr lang="en-US" dirty="0" err="1"/>
              <a:t>показал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r>
              <a:rPr lang="en-US" dirty="0"/>
              <a:t> </a:t>
            </a:r>
            <a:r>
              <a:rPr lang="en-US" dirty="0" err="1"/>
              <a:t>баланса</a:t>
            </a:r>
            <a:r>
              <a:rPr lang="en-US" dirty="0"/>
              <a:t> </a:t>
            </a:r>
            <a:r>
              <a:rPr lang="en-US" dirty="0" err="1"/>
              <a:t>практически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влияет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вероятность</a:t>
            </a:r>
            <a:r>
              <a:rPr lang="en-US" dirty="0"/>
              <a:t> </a:t>
            </a:r>
            <a:r>
              <a:rPr lang="en-US" dirty="0" err="1"/>
              <a:t>ухода</a:t>
            </a:r>
            <a:r>
              <a:rPr lang="en-US" dirty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банка</a:t>
            </a:r>
            <a:r>
              <a:rPr lang="en-US" dirty="0"/>
              <a:t>. </a:t>
            </a:r>
            <a:r>
              <a:rPr lang="en-US" dirty="0" err="1"/>
              <a:t>Разница</a:t>
            </a:r>
            <a:r>
              <a:rPr lang="en-US" dirty="0"/>
              <a:t> </a:t>
            </a:r>
            <a:r>
              <a:rPr lang="en-US" dirty="0" err="1"/>
              <a:t>между</a:t>
            </a:r>
            <a:r>
              <a:rPr lang="en-US" dirty="0"/>
              <a:t> </a:t>
            </a:r>
            <a:r>
              <a:rPr lang="en-US" dirty="0" err="1"/>
              <a:t>сегментами</a:t>
            </a:r>
            <a:r>
              <a:rPr lang="en-US" dirty="0"/>
              <a:t> «</a:t>
            </a:r>
            <a:r>
              <a:rPr lang="en-US" dirty="0" err="1"/>
              <a:t>нулевой</a:t>
            </a:r>
            <a:r>
              <a:rPr lang="en-US" dirty="0"/>
              <a:t> </a:t>
            </a:r>
            <a:r>
              <a:rPr lang="en-US" dirty="0" err="1"/>
              <a:t>баланс</a:t>
            </a:r>
            <a:r>
              <a:rPr lang="en-US" dirty="0"/>
              <a:t>», «</a:t>
            </a:r>
            <a:r>
              <a:rPr lang="en-US" dirty="0" err="1"/>
              <a:t>низкий</a:t>
            </a:r>
            <a:r>
              <a:rPr lang="en-US" dirty="0"/>
              <a:t>», «</a:t>
            </a:r>
            <a:r>
              <a:rPr lang="en-US" dirty="0" err="1"/>
              <a:t>средний</a:t>
            </a:r>
            <a:r>
              <a:rPr lang="en-US" dirty="0"/>
              <a:t>» и «</a:t>
            </a:r>
            <a:r>
              <a:rPr lang="en-US" dirty="0" err="1"/>
              <a:t>высокий</a:t>
            </a:r>
            <a:r>
              <a:rPr lang="en-US" dirty="0"/>
              <a:t>» </a:t>
            </a:r>
            <a:r>
              <a:rPr lang="en-US" dirty="0" err="1"/>
              <a:t>минимальна</a:t>
            </a:r>
            <a:r>
              <a:rPr lang="en-US" dirty="0"/>
              <a:t>. χ²-тест </a:t>
            </a:r>
            <a:r>
              <a:rPr lang="en-US" dirty="0" err="1"/>
              <a:t>продемонстрировал</a:t>
            </a:r>
            <a:r>
              <a:rPr lang="en-US" dirty="0"/>
              <a:t> p &gt; 0.05,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означает</a:t>
            </a:r>
            <a:r>
              <a:rPr lang="en-US" dirty="0"/>
              <a:t> </a:t>
            </a:r>
            <a:r>
              <a:rPr lang="en-US" dirty="0" err="1"/>
              <a:t>отсутствие</a:t>
            </a:r>
            <a:r>
              <a:rPr lang="en-US" dirty="0"/>
              <a:t> </a:t>
            </a:r>
            <a:r>
              <a:rPr lang="en-US" dirty="0" err="1"/>
              <a:t>статистически</a:t>
            </a:r>
            <a:r>
              <a:rPr lang="en-US" dirty="0"/>
              <a:t> </a:t>
            </a:r>
            <a:r>
              <a:rPr lang="en-US" dirty="0" err="1"/>
              <a:t>значимой</a:t>
            </a:r>
            <a:r>
              <a:rPr lang="en-US" dirty="0"/>
              <a:t> </a:t>
            </a:r>
            <a:r>
              <a:rPr lang="en-US" dirty="0" err="1"/>
              <a:t>зависимости</a:t>
            </a:r>
            <a:r>
              <a:rPr lang="en-US" dirty="0"/>
              <a:t> </a:t>
            </a:r>
            <a:r>
              <a:rPr lang="en-US" dirty="0" err="1"/>
              <a:t>между</a:t>
            </a:r>
            <a:r>
              <a:rPr lang="en-US" dirty="0"/>
              <a:t> Balance и Exited. </a:t>
            </a:r>
            <a:r>
              <a:rPr lang="en-US" dirty="0" err="1"/>
              <a:t>Следовательно</a:t>
            </a:r>
            <a:r>
              <a:rPr lang="en-US" dirty="0"/>
              <a:t>, </a:t>
            </a:r>
            <a:r>
              <a:rPr lang="en-US" dirty="0" err="1"/>
              <a:t>признак</a:t>
            </a:r>
            <a:r>
              <a:rPr lang="en-US" dirty="0"/>
              <a:t> </a:t>
            </a:r>
            <a:r>
              <a:rPr lang="en-US" dirty="0" err="1"/>
              <a:t>баланса</a:t>
            </a:r>
            <a:r>
              <a:rPr lang="en-US" dirty="0"/>
              <a:t> </a:t>
            </a:r>
            <a:r>
              <a:rPr lang="en-US" dirty="0" err="1"/>
              <a:t>имеет</a:t>
            </a:r>
            <a:r>
              <a:rPr lang="en-US" dirty="0"/>
              <a:t> </a:t>
            </a:r>
            <a:r>
              <a:rPr lang="en-US" dirty="0" err="1"/>
              <a:t>низкую</a:t>
            </a:r>
            <a:r>
              <a:rPr lang="en-US" dirty="0"/>
              <a:t> </a:t>
            </a:r>
            <a:r>
              <a:rPr lang="en-US" dirty="0" err="1"/>
              <a:t>предсказательную</a:t>
            </a:r>
            <a:r>
              <a:rPr lang="en-US" dirty="0"/>
              <a:t> </a:t>
            </a:r>
            <a:r>
              <a:rPr lang="en-US" dirty="0" err="1"/>
              <a:t>силу</a:t>
            </a:r>
            <a:r>
              <a:rPr lang="en-US" dirty="0"/>
              <a:t> и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является</a:t>
            </a:r>
            <a:r>
              <a:rPr lang="en-US" dirty="0"/>
              <a:t> </a:t>
            </a:r>
            <a:r>
              <a:rPr lang="en-US" dirty="0" err="1"/>
              <a:t>ключевым</a:t>
            </a:r>
            <a:r>
              <a:rPr lang="en-US" dirty="0"/>
              <a:t> </a:t>
            </a:r>
            <a:r>
              <a:rPr lang="en-US" dirty="0" err="1"/>
              <a:t>фактором</a:t>
            </a:r>
            <a:r>
              <a:rPr lang="en-US" dirty="0"/>
              <a:t> churn</a:t>
            </a:r>
            <a:endParaRPr lang="ru-RU" dirty="0"/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69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34F77D-5232-978C-5650-7C1DDC0AABD0}"/>
              </a:ext>
            </a:extLst>
          </p:cNvPr>
          <p:cNvSpPr txBox="1"/>
          <p:nvPr/>
        </p:nvSpPr>
        <p:spPr>
          <a:xfrm>
            <a:off x="1491155" y="899949"/>
            <a:ext cx="92162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Чем больше продуктов клиент получает в год, тем меньше шанс его ухода</a:t>
            </a:r>
          </a:p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B2C3A72-BBE0-8C25-1CCB-52FDFE5B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33" y="1643227"/>
            <a:ext cx="6099942" cy="4740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5539E-9AA8-CCDE-3D25-ABCB425E5550}"/>
              </a:ext>
            </a:extLst>
          </p:cNvPr>
          <p:cNvSpPr txBox="1"/>
          <p:nvPr/>
        </p:nvSpPr>
        <p:spPr>
          <a:xfrm>
            <a:off x="9781190" y="6155121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✅</a:t>
            </a:r>
          </a:p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721AA-CBAC-C8FE-8381-9550BA50BCDD}"/>
              </a:ext>
            </a:extLst>
          </p:cNvPr>
          <p:cNvSpPr txBox="1"/>
          <p:nvPr/>
        </p:nvSpPr>
        <p:spPr>
          <a:xfrm>
            <a:off x="315311" y="2581604"/>
            <a:ext cx="520262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err="1"/>
              <a:t>Клиенты</a:t>
            </a:r>
            <a:r>
              <a:rPr lang="en-US"/>
              <a:t>, </a:t>
            </a:r>
            <a:r>
              <a:rPr lang="en-US" err="1"/>
              <a:t>приобретающие</a:t>
            </a:r>
            <a:r>
              <a:rPr lang="en-US"/>
              <a:t> </a:t>
            </a:r>
            <a:r>
              <a:rPr lang="en-US" err="1"/>
              <a:t>больше</a:t>
            </a:r>
            <a:r>
              <a:rPr lang="en-US"/>
              <a:t> </a:t>
            </a:r>
            <a:r>
              <a:rPr lang="en-US" err="1"/>
              <a:t>продуктов</a:t>
            </a:r>
            <a:r>
              <a:rPr lang="en-US"/>
              <a:t> в </a:t>
            </a:r>
            <a:r>
              <a:rPr lang="en-US" err="1"/>
              <a:t>год</a:t>
            </a:r>
            <a:r>
              <a:rPr lang="en-US"/>
              <a:t>, </a:t>
            </a:r>
            <a:r>
              <a:rPr lang="en-US" err="1"/>
              <a:t>демонстрируют</a:t>
            </a:r>
            <a:r>
              <a:rPr lang="en-US"/>
              <a:t> </a:t>
            </a:r>
            <a:r>
              <a:rPr lang="en-US" err="1"/>
              <a:t>статистически</a:t>
            </a:r>
            <a:r>
              <a:rPr lang="en-US"/>
              <a:t> </a:t>
            </a:r>
            <a:r>
              <a:rPr lang="en-US" err="1"/>
              <a:t>значимо</a:t>
            </a:r>
            <a:r>
              <a:rPr lang="en-US"/>
              <a:t> </a:t>
            </a:r>
            <a:r>
              <a:rPr lang="en-US" err="1"/>
              <a:t>более</a:t>
            </a:r>
            <a:r>
              <a:rPr lang="en-US"/>
              <a:t> </a:t>
            </a:r>
            <a:r>
              <a:rPr lang="en-US" err="1"/>
              <a:t>низкую</a:t>
            </a:r>
            <a:r>
              <a:rPr lang="en-US"/>
              <a:t> </a:t>
            </a:r>
            <a:r>
              <a:rPr lang="en-US" err="1"/>
              <a:t>вероятность</a:t>
            </a:r>
            <a:r>
              <a:rPr lang="en-US"/>
              <a:t> </a:t>
            </a:r>
            <a:r>
              <a:rPr lang="en-US" err="1"/>
              <a:t>ухода</a:t>
            </a:r>
            <a:r>
              <a:rPr lang="en-US"/>
              <a:t>. </a:t>
            </a:r>
            <a:r>
              <a:rPr lang="en-US" err="1"/>
              <a:t>Доли</a:t>
            </a:r>
            <a:r>
              <a:rPr lang="en-US"/>
              <a:t> churn </a:t>
            </a:r>
            <a:r>
              <a:rPr lang="en-US" err="1"/>
              <a:t>уменьшаются</a:t>
            </a:r>
            <a:r>
              <a:rPr lang="en-US"/>
              <a:t> с </a:t>
            </a:r>
            <a:r>
              <a:rPr lang="en-US" err="1"/>
              <a:t>ростом</a:t>
            </a:r>
            <a:r>
              <a:rPr lang="en-US"/>
              <a:t> </a:t>
            </a:r>
            <a:r>
              <a:rPr lang="en-US" err="1"/>
              <a:t>ProductsPerYear</a:t>
            </a:r>
            <a:r>
              <a:rPr lang="en-US"/>
              <a:t>, </a:t>
            </a:r>
            <a:r>
              <a:rPr lang="en-US" err="1"/>
              <a:t>что</a:t>
            </a:r>
            <a:r>
              <a:rPr lang="en-US"/>
              <a:t> </a:t>
            </a:r>
            <a:r>
              <a:rPr lang="en-US" err="1"/>
              <a:t>указывает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прямую</a:t>
            </a:r>
            <a:r>
              <a:rPr lang="en-US"/>
              <a:t> </a:t>
            </a:r>
            <a:r>
              <a:rPr lang="en-US" err="1"/>
              <a:t>обратную</a:t>
            </a:r>
            <a:r>
              <a:rPr lang="en-US"/>
              <a:t> </a:t>
            </a:r>
            <a:r>
              <a:rPr lang="en-US" err="1"/>
              <a:t>связь</a:t>
            </a:r>
            <a:r>
              <a:rPr lang="en-US"/>
              <a:t> </a:t>
            </a:r>
            <a:r>
              <a:rPr lang="en-US" err="1"/>
              <a:t>между</a:t>
            </a:r>
            <a:r>
              <a:rPr lang="en-US"/>
              <a:t> </a:t>
            </a:r>
            <a:r>
              <a:rPr lang="en-US" err="1"/>
              <a:t>частотой</a:t>
            </a:r>
            <a:r>
              <a:rPr lang="en-US"/>
              <a:t> </a:t>
            </a:r>
            <a:r>
              <a:rPr lang="en-US" err="1"/>
              <a:t>приобретения</a:t>
            </a:r>
            <a:r>
              <a:rPr lang="en-US"/>
              <a:t> </a:t>
            </a:r>
            <a:r>
              <a:rPr lang="en-US" err="1"/>
              <a:t>продуктов</a:t>
            </a:r>
            <a:r>
              <a:rPr lang="en-US"/>
              <a:t> и </a:t>
            </a:r>
            <a:r>
              <a:rPr lang="en-US" err="1"/>
              <a:t>лояльностью</a:t>
            </a:r>
            <a:r>
              <a:rPr lang="en-US"/>
              <a:t> </a:t>
            </a:r>
            <a:r>
              <a:rPr lang="en-US" err="1"/>
              <a:t>клиента</a:t>
            </a:r>
            <a:r>
              <a:rPr lang="en-US"/>
              <a:t>. </a:t>
            </a:r>
            <a:r>
              <a:rPr lang="en-US" err="1"/>
              <a:t>Таким</a:t>
            </a:r>
            <a:r>
              <a:rPr lang="en-US"/>
              <a:t> </a:t>
            </a:r>
            <a:r>
              <a:rPr lang="en-US" err="1"/>
              <a:t>образом</a:t>
            </a:r>
            <a:r>
              <a:rPr lang="en-US"/>
              <a:t>, </a:t>
            </a:r>
            <a:r>
              <a:rPr lang="en-US" err="1"/>
              <a:t>увеличение</a:t>
            </a:r>
            <a:r>
              <a:rPr lang="en-US"/>
              <a:t> </a:t>
            </a:r>
            <a:r>
              <a:rPr lang="en-US" err="1"/>
              <a:t>продуктовой</a:t>
            </a:r>
            <a:r>
              <a:rPr lang="en-US"/>
              <a:t> </a:t>
            </a:r>
            <a:r>
              <a:rPr lang="en-US" err="1"/>
              <a:t>вовлечённости</a:t>
            </a:r>
            <a:r>
              <a:rPr lang="en-US"/>
              <a:t> </a:t>
            </a:r>
            <a:r>
              <a:rPr lang="en-US" err="1"/>
              <a:t>является</a:t>
            </a:r>
            <a:r>
              <a:rPr lang="en-US"/>
              <a:t> </a:t>
            </a:r>
            <a:r>
              <a:rPr lang="en-US" err="1"/>
              <a:t>эффективным</a:t>
            </a:r>
            <a:r>
              <a:rPr lang="en-US"/>
              <a:t> </a:t>
            </a:r>
            <a:r>
              <a:rPr lang="en-US" err="1"/>
              <a:t>механизмом</a:t>
            </a:r>
            <a:r>
              <a:rPr lang="en-US"/>
              <a:t> </a:t>
            </a:r>
            <a:r>
              <a:rPr lang="en-US" err="1"/>
              <a:t>снижения</a:t>
            </a:r>
            <a:r>
              <a:rPr lang="en-US"/>
              <a:t> </a:t>
            </a:r>
            <a:r>
              <a:rPr lang="en-US" err="1"/>
              <a:t>оттока</a:t>
            </a:r>
            <a:r>
              <a:rPr lang="en-US"/>
              <a:t>.</a:t>
            </a:r>
            <a:endParaRPr lang="ru-RU"/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621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AFFA17-6D6E-E0DC-FB2E-31E867B11A12}"/>
              </a:ext>
            </a:extLst>
          </p:cNvPr>
          <p:cNvSpPr txBox="1"/>
          <p:nvPr/>
        </p:nvSpPr>
        <p:spPr>
          <a:xfrm>
            <a:off x="321879" y="1097017"/>
            <a:ext cx="114431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Немецкие</a:t>
            </a:r>
            <a:r>
              <a:rPr lang="en-US" dirty="0"/>
              <a:t> </a:t>
            </a:r>
            <a:r>
              <a:rPr lang="en-US" dirty="0" err="1"/>
              <a:t>неактивные</a:t>
            </a:r>
            <a:r>
              <a:rPr lang="en-US" dirty="0"/>
              <a:t> </a:t>
            </a:r>
            <a:r>
              <a:rPr lang="en-US" dirty="0" err="1"/>
              <a:t>женщины</a:t>
            </a:r>
            <a:r>
              <a:rPr lang="en-US" dirty="0"/>
              <a:t> с 1 </a:t>
            </a:r>
            <a:r>
              <a:rPr lang="en-US" dirty="0" err="1"/>
              <a:t>продуктом</a:t>
            </a:r>
            <a:r>
              <a:rPr lang="en-US" dirty="0"/>
              <a:t> </a:t>
            </a:r>
            <a:r>
              <a:rPr lang="en-US" dirty="0" err="1"/>
              <a:t>представляют</a:t>
            </a:r>
            <a:r>
              <a:rPr lang="en-US" dirty="0"/>
              <a:t> </a:t>
            </a:r>
            <a:r>
              <a:rPr lang="en-US" dirty="0" err="1"/>
              <a:t>группу</a:t>
            </a:r>
            <a:r>
              <a:rPr lang="en-US" dirty="0"/>
              <a:t> </a:t>
            </a:r>
            <a:r>
              <a:rPr lang="en-US" dirty="0" err="1"/>
              <a:t>максимального</a:t>
            </a:r>
            <a:r>
              <a:rPr lang="en-US" dirty="0"/>
              <a:t> </a:t>
            </a:r>
            <a:r>
              <a:rPr lang="en-US" dirty="0" err="1"/>
              <a:t>риска</a:t>
            </a:r>
            <a:r>
              <a:rPr lang="en-US" dirty="0"/>
              <a:t> с </a:t>
            </a:r>
            <a:r>
              <a:rPr lang="en-US" dirty="0" err="1"/>
              <a:t>вероятностью</a:t>
            </a:r>
            <a:r>
              <a:rPr lang="en-US" dirty="0"/>
              <a:t> </a:t>
            </a:r>
            <a:r>
              <a:rPr lang="en-US" dirty="0" err="1"/>
              <a:t>оттока</a:t>
            </a:r>
            <a:r>
              <a:rPr lang="en-US" dirty="0"/>
              <a:t> &gt;60%</a:t>
            </a:r>
            <a:endParaRPr lang="ru-RU"/>
          </a:p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6E1882-F21F-2482-216C-B612C26B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401"/>
            <a:ext cx="12192000" cy="2248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F5D93-BABF-C4AD-5267-B3B189E498AB}"/>
              </a:ext>
            </a:extLst>
          </p:cNvPr>
          <p:cNvSpPr txBox="1"/>
          <p:nvPr/>
        </p:nvSpPr>
        <p:spPr>
          <a:xfrm>
            <a:off x="4355224" y="2916620"/>
            <a:ext cx="34749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Фильтрация нужного:</a:t>
            </a:r>
          </a:p>
        </p:txBody>
      </p:sp>
      <p:pic>
        <p:nvPicPr>
          <p:cNvPr id="7" name="Рисунок 6" descr="Изображение выглядит как текст, Шрифт, снимок экран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A8334B6-2B36-A162-C6B2-95D3944B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6" y="5359127"/>
            <a:ext cx="5089634" cy="994212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684F94-3777-FFFA-DCD7-448876257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526" y="5278493"/>
            <a:ext cx="6286500" cy="116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20A2F2-6D94-66C1-11D2-9B196F7E44A0}"/>
              </a:ext>
            </a:extLst>
          </p:cNvPr>
          <p:cNvSpPr txBox="1"/>
          <p:nvPr/>
        </p:nvSpPr>
        <p:spPr>
          <a:xfrm>
            <a:off x="9235966" y="6214241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✅</a:t>
            </a:r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617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252D8F-74ED-ADD3-F008-9AFFDF726F93}"/>
              </a:ext>
            </a:extLst>
          </p:cNvPr>
          <p:cNvSpPr txBox="1"/>
          <p:nvPr/>
        </p:nvSpPr>
        <p:spPr>
          <a:xfrm>
            <a:off x="4440620" y="440120"/>
            <a:ext cx="3310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i="1" dirty="0"/>
              <a:t>Итоги </a:t>
            </a:r>
            <a:r>
              <a:rPr lang="ru-RU" sz="2000" i="1" err="1">
                <a:ea typeface="+mn-lt"/>
                <a:cs typeface="+mn-lt"/>
              </a:rPr>
              <a:t>feature</a:t>
            </a:r>
            <a:r>
              <a:rPr lang="ru-RU" sz="2000" i="1" dirty="0">
                <a:ea typeface="+mn-lt"/>
                <a:cs typeface="+mn-lt"/>
              </a:rPr>
              <a:t> </a:t>
            </a:r>
            <a:r>
              <a:rPr lang="ru-RU" sz="2000" i="1" err="1">
                <a:ea typeface="+mn-lt"/>
                <a:cs typeface="+mn-lt"/>
              </a:rPr>
              <a:t>engineering</a:t>
            </a:r>
            <a:endParaRPr lang="ru-RU" sz="2000" i="1" err="1"/>
          </a:p>
        </p:txBody>
      </p:sp>
      <p:pic>
        <p:nvPicPr>
          <p:cNvPr id="7" name="Рисунок 6" descr="Изображение выглядит как текст, снимок экрана, меню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5D65877-BA6A-9BDE-59AA-2CE0AF72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09" y="960382"/>
            <a:ext cx="3697014" cy="406356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58DF2F-F0F6-7604-91DC-20828F0FF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2929"/>
            <a:ext cx="12192000" cy="11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4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9821C-B0F3-0730-9332-63D714EB7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Коды в документы">
            <a:extLst>
              <a:ext uri="{FF2B5EF4-FFF2-40B4-BE49-F238E27FC236}">
                <a16:creationId xmlns:a16="http://schemas.microsoft.com/office/drawing/2014/main" id="{C79FE322-4F1D-EDAA-FBEF-609E3CD1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" r="9085" b="2256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2FB298-FA31-1E2A-109A-7DF98FABB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ru-RU" sz="3200" i="1" err="1">
                <a:ea typeface="+mj-lt"/>
                <a:cs typeface="+mj-lt"/>
              </a:rPr>
              <a:t>Logistic</a:t>
            </a:r>
            <a:r>
              <a:rPr lang="ru-RU" sz="3200" i="1" dirty="0">
                <a:ea typeface="+mj-lt"/>
                <a:cs typeface="+mj-lt"/>
              </a:rPr>
              <a:t> </a:t>
            </a:r>
            <a:r>
              <a:rPr lang="ru-RU" sz="3200" i="1" err="1">
                <a:ea typeface="+mj-lt"/>
                <a:cs typeface="+mj-lt"/>
              </a:rPr>
              <a:t>regression</a:t>
            </a:r>
            <a:endParaRPr lang="ru-RU" sz="3200" i="1"/>
          </a:p>
        </p:txBody>
      </p:sp>
    </p:spTree>
    <p:extLst>
      <p:ext uri="{BB962C8B-B14F-4D97-AF65-F5344CB8AC3E}">
        <p14:creationId xmlns:p14="http://schemas.microsoft.com/office/powerpoint/2010/main" val="205286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4F447-80F9-5A6E-3A48-D8D81E3EC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8111" y="-2778"/>
            <a:ext cx="7635779" cy="603045"/>
          </a:xfrm>
        </p:spPr>
        <p:txBody>
          <a:bodyPr>
            <a:normAutofit fontScale="90000"/>
          </a:bodyPr>
          <a:lstStyle/>
          <a:p>
            <a:r>
              <a:rPr lang="ru-RU" dirty="0"/>
              <a:t>Логистическая регрессия</a:t>
            </a:r>
          </a:p>
        </p:txBody>
      </p:sp>
      <p:pic>
        <p:nvPicPr>
          <p:cNvPr id="4" name="Рисунок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E8947D5-EF6C-1ACD-5002-143ECD9E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42" y="946548"/>
            <a:ext cx="3877864" cy="9525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9EF4965-C1AA-49A1-EA93-5CBB94A0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53" y="2097881"/>
            <a:ext cx="3880246" cy="132873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DAAE84A-9964-10DF-F00A-40F53FD98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78" y="731043"/>
            <a:ext cx="5512595" cy="171093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353C46-A454-58AE-C242-64EF4CA1B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59" y="2665809"/>
            <a:ext cx="5507832" cy="182404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2E01B8-808B-BAF0-1907-2044DD3A4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022" y="4713684"/>
            <a:ext cx="5507832" cy="1824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862DA-4B7C-A354-FB0F-144BAFCC5063}"/>
              </a:ext>
            </a:extLst>
          </p:cNvPr>
          <p:cNvSpPr txBox="1"/>
          <p:nvPr/>
        </p:nvSpPr>
        <p:spPr>
          <a:xfrm>
            <a:off x="663875" y="4076658"/>
            <a:ext cx="47624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/>
              <a:t>Class </a:t>
            </a:r>
            <a:r>
              <a:rPr lang="ru-RU" i="1" dirty="0" err="1"/>
              <a:t>weight</a:t>
            </a:r>
            <a:r>
              <a:rPr lang="ru-RU" i="1" dirty="0"/>
              <a:t> </a:t>
            </a:r>
            <a:r>
              <a:rPr lang="ru-RU" i="1" dirty="0" err="1"/>
              <a:t>balance</a:t>
            </a:r>
            <a:r>
              <a:rPr lang="ru-RU" i="1" dirty="0"/>
              <a:t> – 3 минут</a:t>
            </a:r>
          </a:p>
          <a:p>
            <a:r>
              <a:rPr lang="ru-RU" i="1" dirty="0"/>
              <a:t>SMOTE – 7 минут</a:t>
            </a:r>
          </a:p>
          <a:p>
            <a:r>
              <a:rPr lang="ru-RU" i="1" dirty="0" err="1"/>
              <a:t>Undersampling</a:t>
            </a:r>
            <a:r>
              <a:rPr lang="ru-RU" i="1" dirty="0"/>
              <a:t> – 2 минуты</a:t>
            </a:r>
          </a:p>
        </p:txBody>
      </p:sp>
    </p:spTree>
    <p:extLst>
      <p:ext uri="{BB962C8B-B14F-4D97-AF65-F5344CB8AC3E}">
        <p14:creationId xmlns:p14="http://schemas.microsoft.com/office/powerpoint/2010/main" val="1677001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4DCA4-879D-B5CD-351A-9763052E8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Логистическая регрессия</a:t>
            </a:r>
          </a:p>
        </p:txBody>
      </p:sp>
      <p:pic>
        <p:nvPicPr>
          <p:cNvPr id="5" name="Рисунок 4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E02D0E1-77C7-ADD3-6FD3-C982DBAF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9" y="2283278"/>
            <a:ext cx="3287348" cy="276959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AD60EE-73EB-E317-1642-649BDFC8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889" y="2283278"/>
            <a:ext cx="3287348" cy="276959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E3B0BF-CFB4-5095-F37E-CCF3EE5C4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283278"/>
            <a:ext cx="3287348" cy="27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3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0ACABC-B1F6-55E5-6F6B-DA3C364DB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380F1-0784-61C6-9FA5-684FBF655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ru-RU" sz="3600"/>
              <a:t>Логистическая регрессия</a:t>
            </a:r>
          </a:p>
        </p:txBody>
      </p:sp>
      <p:pic>
        <p:nvPicPr>
          <p:cNvPr id="3" name="Рисунок 2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1A2075B-B845-1491-FA0E-F6037B25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5" y="1782115"/>
            <a:ext cx="653142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7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0FEF36-84BB-ED1E-B8C9-0FED0224C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73" y="349224"/>
            <a:ext cx="7588155" cy="2283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Задача бинарной классификации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Целевая переменная </a:t>
            </a:r>
            <a:r>
              <a:rPr lang="ru-RU" err="1">
                <a:latin typeface="Consolas"/>
              </a:rPr>
              <a:t>Exited</a:t>
            </a:r>
            <a:endParaRPr lang="ru-RU" err="1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Нужно предсказать вероятность ухода клиента из банка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Практическая цель: выявлять клиентов с риском оттока заранее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39A34-8EB9-0AB4-247E-207584AE7CEC}"/>
              </a:ext>
            </a:extLst>
          </p:cNvPr>
          <p:cNvSpPr txBox="1"/>
          <p:nvPr/>
        </p:nvSpPr>
        <p:spPr>
          <a:xfrm>
            <a:off x="2653392" y="4510767"/>
            <a:ext cx="8452245" cy="2014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A4E9F-55F3-80CD-5F36-9C94DC06A2B4}"/>
              </a:ext>
            </a:extLst>
          </p:cNvPr>
          <p:cNvSpPr txBox="1"/>
          <p:nvPr/>
        </p:nvSpPr>
        <p:spPr>
          <a:xfrm>
            <a:off x="5875736" y="4872209"/>
            <a:ext cx="5423296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 b="1" dirty="0"/>
              <a:t>Почему это важно</a:t>
            </a:r>
            <a:endParaRPr lang="ru-RU"/>
          </a:p>
          <a:p>
            <a:pPr marL="285750" indent="-285750" algn="just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Это не абстрактная ML-задача</a:t>
            </a:r>
            <a:endParaRPr lang="ru-RU" dirty="0"/>
          </a:p>
          <a:p>
            <a:pPr marL="285750" indent="-285750" algn="just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Банки реально теряют деньги на </a:t>
            </a:r>
            <a:r>
              <a:rPr lang="ru-RU" err="1">
                <a:ea typeface="+mn-lt"/>
                <a:cs typeface="+mn-lt"/>
              </a:rPr>
              <a:t>churn</a:t>
            </a:r>
            <a:endParaRPr lang="ru-RU" err="1"/>
          </a:p>
          <a:p>
            <a:pPr marL="285750" indent="-285750" algn="just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Модель может быть использована для </a:t>
            </a:r>
            <a:r>
              <a:rPr lang="ru-RU" err="1">
                <a:ea typeface="+mn-lt"/>
                <a:cs typeface="+mn-lt"/>
              </a:rPr>
              <a:t>retention</a:t>
            </a:r>
            <a:r>
              <a:rPr lang="ru-RU" dirty="0">
                <a:ea typeface="+mn-lt"/>
                <a:cs typeface="+mn-lt"/>
              </a:rPr>
              <a:t>-стратегий</a:t>
            </a:r>
            <a:endParaRPr lang="ru-RU" dirty="0"/>
          </a:p>
          <a:p>
            <a:pPr algn="l"/>
            <a:endParaRPr lang="ru-RU" dirty="0"/>
          </a:p>
        </p:txBody>
      </p:sp>
      <p:pic>
        <p:nvPicPr>
          <p:cNvPr id="2" name="Рисунок 1" descr="Изображение выглядит как Графика, круг, логотип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3E4F9C-0D9A-BFA8-6CEA-65A3A371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27" y="710804"/>
            <a:ext cx="4150519" cy="4156472"/>
          </a:xfrm>
          <a:prstGeom prst="rect">
            <a:avLst/>
          </a:prstGeom>
        </p:spPr>
      </p:pic>
      <p:pic>
        <p:nvPicPr>
          <p:cNvPr id="6" name="Рисунок 5" descr="Потеря денег – Бесплатные иконки: бизнес и финансы">
            <a:extLst>
              <a:ext uri="{FF2B5EF4-FFF2-40B4-BE49-F238E27FC236}">
                <a16:creationId xmlns:a16="http://schemas.microsoft.com/office/drawing/2014/main" id="{0B1A3CC9-EFCC-7261-2E84-1F4A1A56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40" y="2431256"/>
            <a:ext cx="4150518" cy="41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3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65C959-1DE8-B442-DF28-2C9B3C480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Формулы математических и научный">
            <a:extLst>
              <a:ext uri="{FF2B5EF4-FFF2-40B4-BE49-F238E27FC236}">
                <a16:creationId xmlns:a16="http://schemas.microsoft.com/office/drawing/2014/main" id="{8FD8C535-23C7-F59D-CED4-AB5748042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95" r="14773" b="1357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C7E3E-397C-E79A-4CD2-4F8D159D9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08" y="1424475"/>
            <a:ext cx="4015589" cy="2543448"/>
          </a:xfrm>
        </p:spPr>
        <p:txBody>
          <a:bodyPr anchor="t">
            <a:normAutofit/>
          </a:bodyPr>
          <a:lstStyle/>
          <a:p>
            <a:r>
              <a:rPr lang="ru-RU" sz="3200" i="1" err="1"/>
              <a:t>Logistic</a:t>
            </a:r>
            <a:r>
              <a:rPr lang="ru-RU" sz="3200" i="1" dirty="0"/>
              <a:t> </a:t>
            </a:r>
            <a:r>
              <a:rPr lang="ru-RU" sz="3200" i="1" err="1"/>
              <a:t>Regression</a:t>
            </a:r>
            <a:r>
              <a:rPr lang="ru-RU" sz="3200" i="1" dirty="0"/>
              <a:t> With </a:t>
            </a:r>
            <a:r>
              <a:rPr lang="ru-RU" sz="3200" i="1" err="1"/>
              <a:t>Polynomial</a:t>
            </a:r>
            <a:r>
              <a:rPr lang="ru-RU" sz="3200" i="1" dirty="0"/>
              <a:t> </a:t>
            </a:r>
            <a:r>
              <a:rPr lang="ru-RU" sz="3200" i="1" err="1"/>
              <a:t>Features</a:t>
            </a:r>
            <a:endParaRPr lang="ru-RU" sz="3200" i="1"/>
          </a:p>
        </p:txBody>
      </p:sp>
    </p:spTree>
    <p:extLst>
      <p:ext uri="{BB962C8B-B14F-4D97-AF65-F5344CB8AC3E}">
        <p14:creationId xmlns:p14="http://schemas.microsoft.com/office/powerpoint/2010/main" val="3371542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B79D4-93D8-6E49-0163-554DA776B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48" y="-2011034"/>
            <a:ext cx="11831706" cy="2621154"/>
          </a:xfrm>
        </p:spPr>
        <p:txBody>
          <a:bodyPr/>
          <a:lstStyle/>
          <a:p>
            <a:r>
              <a:rPr lang="ru-RU" dirty="0"/>
              <a:t>Логистическая регрессия с полиномами</a:t>
            </a:r>
          </a:p>
        </p:txBody>
      </p:sp>
      <p:pic>
        <p:nvPicPr>
          <p:cNvPr id="4" name="Рисунок 3" descr="Изображение выглядит как текст, Шриф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E8E6997-519E-DC46-ACE6-127C341E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092" y="1252376"/>
            <a:ext cx="1566042" cy="93082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B0F307-9145-5681-0DAA-9984417EF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0" y="1024759"/>
            <a:ext cx="4201161" cy="540625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F16F300-168E-06AC-510D-99ED39468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744" y="655255"/>
            <a:ext cx="5560958" cy="212506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E48A34D-1349-F8CC-9969-E336D22E5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745" y="2848139"/>
            <a:ext cx="7229475" cy="885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5F0366-AEC5-CA23-9544-F6FC8639A975}"/>
              </a:ext>
            </a:extLst>
          </p:cNvPr>
          <p:cNvSpPr txBox="1"/>
          <p:nvPr/>
        </p:nvSpPr>
        <p:spPr>
          <a:xfrm>
            <a:off x="4624551" y="3849414"/>
            <a:ext cx="576755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i="1" dirty="0"/>
              <a:t>ADASYN – 54 минут</a:t>
            </a:r>
          </a:p>
          <a:p>
            <a:r>
              <a:rPr lang="ru-RU" sz="1600" i="1" err="1"/>
              <a:t>Undersampling</a:t>
            </a:r>
            <a:r>
              <a:rPr lang="ru-RU" sz="1600" i="1" dirty="0"/>
              <a:t> – 10 минут</a:t>
            </a:r>
          </a:p>
          <a:p>
            <a:r>
              <a:rPr lang="ru-RU" sz="1600" i="1" dirty="0"/>
              <a:t>Class </a:t>
            </a:r>
            <a:r>
              <a:rPr lang="ru-RU" sz="1600" i="1" err="1"/>
              <a:t>weight</a:t>
            </a:r>
            <a:r>
              <a:rPr lang="ru-RU" sz="1600" i="1" dirty="0"/>
              <a:t> </a:t>
            </a:r>
            <a:r>
              <a:rPr lang="ru-RU" sz="1600" i="1" err="1"/>
              <a:t>balance</a:t>
            </a:r>
            <a:r>
              <a:rPr lang="ru-RU" sz="1600" i="1" dirty="0"/>
              <a:t> – 28 минут</a:t>
            </a:r>
          </a:p>
          <a:p>
            <a:r>
              <a:rPr lang="ru-RU" sz="1600" i="1" dirty="0"/>
              <a:t>SMOTE – 50 минут</a:t>
            </a:r>
          </a:p>
        </p:txBody>
      </p:sp>
    </p:spTree>
    <p:extLst>
      <p:ext uri="{BB962C8B-B14F-4D97-AF65-F5344CB8AC3E}">
        <p14:creationId xmlns:p14="http://schemas.microsoft.com/office/powerpoint/2010/main" val="1601933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729EB-A8D5-10F7-DC30-46EC3941C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5C833-BBBA-C334-AC22-E39AB4D7F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ru-RU" sz="3600"/>
              <a:t>Логистическая регрессия с полиномами</a:t>
            </a:r>
          </a:p>
        </p:txBody>
      </p:sp>
      <p:pic>
        <p:nvPicPr>
          <p:cNvPr id="3" name="Рисунок 2" descr="Изображение выглядит как текст, снимок экрана, диаграмма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DCBDDA7-0B3B-8B0B-6826-DBE6C530A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34" y="1782115"/>
            <a:ext cx="690113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8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9502A-59BD-EB1D-CE35-13763425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09F75-39E2-C066-0000-8EBBBDB06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ru-RU" sz="3600"/>
              <a:t>Логистическая регрессия с полиномами</a:t>
            </a:r>
          </a:p>
        </p:txBody>
      </p:sp>
      <p:pic>
        <p:nvPicPr>
          <p:cNvPr id="3" name="Рисунок 2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6A2C61-7B1B-1621-CA7E-BE392F5E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03" y="1782115"/>
            <a:ext cx="737419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43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09E650-8463-9283-EAEF-F83A1ADD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C1B92-6FB3-9CBB-8CEB-2A5F1EE3E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677" y="236070"/>
            <a:ext cx="2684832" cy="3259944"/>
          </a:xfrm>
        </p:spPr>
        <p:txBody>
          <a:bodyPr>
            <a:normAutofit/>
          </a:bodyPr>
          <a:lstStyle/>
          <a:p>
            <a:pPr algn="l"/>
            <a:r>
              <a:rPr lang="ru-RU" sz="2000" i="1" dirty="0"/>
              <a:t>Логистическая регрессия с полиномами</a:t>
            </a:r>
          </a:p>
        </p:txBody>
      </p:sp>
      <p:pic>
        <p:nvPicPr>
          <p:cNvPr id="3" name="Рисунок 2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D262AE-4C9B-E937-E1F5-8C068D93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7" r="1" b="1"/>
          <a:stretch>
            <a:fillRect/>
          </a:stretch>
        </p:blipFill>
        <p:spPr>
          <a:xfrm>
            <a:off x="3399151" y="-2318479"/>
            <a:ext cx="8794599" cy="91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0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CAC6E-C33D-7E56-4B29-8833D074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11CCEC-5030-08D4-4E40-96FD5172B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74" y="1635260"/>
            <a:ext cx="4241676" cy="2241755"/>
          </a:xfrm>
        </p:spPr>
        <p:txBody>
          <a:bodyPr>
            <a:normAutofit/>
          </a:bodyPr>
          <a:lstStyle/>
          <a:p>
            <a:pPr algn="l"/>
            <a:r>
              <a:rPr lang="ru-RU" sz="3700"/>
              <a:t>Логистическая регрессия с полиномами</a:t>
            </a:r>
          </a:p>
        </p:txBody>
      </p:sp>
      <p:pic>
        <p:nvPicPr>
          <p:cNvPr id="3" name="Рисунок 2" descr="Изображение выглядит как текст, снимок экрана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DB0AA6-83D5-74B8-5FEA-6B7A97F4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58" y="780587"/>
            <a:ext cx="7390808" cy="53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72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0488E-D1E8-38D8-DF3E-036C62E20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47" y="-2043879"/>
            <a:ext cx="11831705" cy="2621154"/>
          </a:xfrm>
        </p:spPr>
        <p:txBody>
          <a:bodyPr/>
          <a:lstStyle/>
          <a:p>
            <a:r>
              <a:rPr lang="ru-RU" dirty="0"/>
              <a:t>Логистическая регрессия с полиномами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ACB1D5-7BEF-1BD5-9769-9F7ECF99C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3078" y="578932"/>
            <a:ext cx="4599276" cy="4156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(С оптимизированными признаками)</a:t>
            </a:r>
          </a:p>
        </p:txBody>
      </p:sp>
      <p:pic>
        <p:nvPicPr>
          <p:cNvPr id="4" name="Рисунок 3" descr="Изображение выглядит как текст, снимок экрана, Шрифт, меню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5DA75F-6986-F9AC-1865-FB60F7A1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316" y="1953816"/>
            <a:ext cx="5236369" cy="412908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48457C-5750-1847-749D-F14A903C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96" y="4112417"/>
            <a:ext cx="6279355" cy="251459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91FF97-95DB-0CD4-BEE7-6E07FA5D4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137046"/>
            <a:ext cx="6397226" cy="27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30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449E2-FDD5-2C45-7E74-BC2569E4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" y="-930"/>
            <a:ext cx="12087895" cy="571637"/>
          </a:xfrm>
        </p:spPr>
        <p:txBody>
          <a:bodyPr>
            <a:normAutofit fontScale="90000"/>
          </a:bodyPr>
          <a:lstStyle/>
          <a:p>
            <a:r>
              <a:rPr lang="ru-RU" dirty="0"/>
              <a:t>Логистическая регрессия с полиномами</a:t>
            </a:r>
          </a:p>
        </p:txBody>
      </p:sp>
      <p:pic>
        <p:nvPicPr>
          <p:cNvPr id="4" name="Рисунок 3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8A79A9-E3CB-F512-86FB-33E9B729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019832"/>
            <a:ext cx="9429750" cy="5619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F196E-72F9-4CD3-B6F1-786FD46DBFFC}"/>
              </a:ext>
            </a:extLst>
          </p:cNvPr>
          <p:cNvSpPr txBox="1"/>
          <p:nvPr/>
        </p:nvSpPr>
        <p:spPr>
          <a:xfrm>
            <a:off x="3796862" y="571499"/>
            <a:ext cx="4598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(С оптимизированными признаками)</a:t>
            </a:r>
          </a:p>
        </p:txBody>
      </p:sp>
    </p:spTree>
    <p:extLst>
      <p:ext uri="{BB962C8B-B14F-4D97-AF65-F5344CB8AC3E}">
        <p14:creationId xmlns:p14="http://schemas.microsoft.com/office/powerpoint/2010/main" val="2892512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45D982-77D0-D3DB-7703-4A8709A81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10" y="-2057016"/>
            <a:ext cx="11851412" cy="2621154"/>
          </a:xfrm>
        </p:spPr>
        <p:txBody>
          <a:bodyPr/>
          <a:lstStyle/>
          <a:p>
            <a:r>
              <a:rPr lang="ru-RU" dirty="0"/>
              <a:t>Логистическая регрессия с полиномами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DCBFB4-129A-C09A-8218-A99055B6C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3078" y="565794"/>
            <a:ext cx="4599276" cy="4287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highlight>
                  <a:srgbClr val="F5F5F5"/>
                </a:highlight>
              </a:rPr>
              <a:t>(С оптимизированными признаками)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936DE-54DD-A63A-68C7-A10E31FAB032}"/>
              </a:ext>
            </a:extLst>
          </p:cNvPr>
          <p:cNvSpPr txBox="1"/>
          <p:nvPr/>
        </p:nvSpPr>
        <p:spPr>
          <a:xfrm>
            <a:off x="2778672" y="4007068"/>
            <a:ext cx="66346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/>
              <a:t>ADASYN – 18 минут</a:t>
            </a:r>
          </a:p>
          <a:p>
            <a:r>
              <a:rPr lang="ru-RU" i="1" err="1">
                <a:solidFill>
                  <a:srgbClr val="000000"/>
                </a:solidFill>
                <a:ea typeface="+mn-lt"/>
                <a:cs typeface="+mn-lt"/>
              </a:rPr>
              <a:t>Undersampling</a:t>
            </a:r>
            <a:r>
              <a:rPr lang="ru-RU" i="1" dirty="0"/>
              <a:t> – 7 минут</a:t>
            </a:r>
          </a:p>
          <a:p>
            <a:r>
              <a:rPr lang="ru-RU" i="1" dirty="0"/>
              <a:t>Class </a:t>
            </a:r>
            <a:r>
              <a:rPr lang="ru-RU" i="1" dirty="0" err="1"/>
              <a:t>weight</a:t>
            </a:r>
            <a:r>
              <a:rPr lang="ru-RU" i="1" dirty="0"/>
              <a:t> </a:t>
            </a:r>
            <a:r>
              <a:rPr lang="ru-RU" i="1" dirty="0" err="1"/>
              <a:t>balance</a:t>
            </a:r>
            <a:r>
              <a:rPr lang="ru-RU" i="1" dirty="0"/>
              <a:t> – 11 минут</a:t>
            </a:r>
          </a:p>
          <a:p>
            <a:r>
              <a:rPr lang="ru-RU" i="1" dirty="0"/>
              <a:t>SMOTE – 16 минут</a:t>
            </a:r>
          </a:p>
        </p:txBody>
      </p:sp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A59E09-A540-D72D-1FFE-460C584E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857868"/>
            <a:ext cx="80105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4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DF958-3F94-0ABF-76FD-774708CC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A0BAD-6741-F85B-3E8D-504A4F7DF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ru-RU" sz="3600"/>
              <a:t>Логистическая регрессия с полиномами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7CE758-7FB8-7A96-8F68-AFF33F030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1212692"/>
            <a:ext cx="8728363" cy="4187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(С оптимизированными признаками)</a:t>
            </a:r>
          </a:p>
        </p:txBody>
      </p:sp>
      <p:pic>
        <p:nvPicPr>
          <p:cNvPr id="6" name="Рисунок 5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A8047E-0768-95C5-A93E-D808E480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03" y="1782115"/>
            <a:ext cx="737419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1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6E0126-6DBF-DA8C-B1E0-DCDD14D4E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675" y="3647255"/>
            <a:ext cx="7510765" cy="5063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dirty="0">
                <a:ea typeface="+mn-lt"/>
                <a:cs typeface="+mn-lt"/>
              </a:rPr>
              <a:t>Отличное качество данных:</a:t>
            </a:r>
            <a:endParaRPr lang="ru-RU" dirty="0"/>
          </a:p>
          <a:p>
            <a:pPr algn="just"/>
            <a:r>
              <a:rPr lang="ru-RU" dirty="0">
                <a:ea typeface="+mn-lt"/>
                <a:cs typeface="+mn-lt"/>
              </a:rPr>
              <a:t>*   Нет пропущенных значений во всех столбцах</a:t>
            </a:r>
            <a:endParaRPr lang="ru-RU" dirty="0"/>
          </a:p>
          <a:p>
            <a:pPr algn="just"/>
            <a:r>
              <a:rPr lang="ru-RU" dirty="0">
                <a:ea typeface="+mn-lt"/>
                <a:cs typeface="+mn-lt"/>
              </a:rPr>
              <a:t>*   Нет дубликатов по идентификаторам (</a:t>
            </a:r>
            <a:r>
              <a:rPr lang="ru-RU" dirty="0" err="1">
                <a:ea typeface="+mn-lt"/>
                <a:cs typeface="+mn-lt"/>
              </a:rPr>
              <a:t>id</a:t>
            </a:r>
            <a:r>
              <a:rPr lang="ru-RU" dirty="0">
                <a:ea typeface="+mn-lt"/>
                <a:cs typeface="+mn-lt"/>
              </a:rPr>
              <a:t> и </a:t>
            </a:r>
            <a:r>
              <a:rPr lang="ru-RU" dirty="0" err="1">
                <a:ea typeface="+mn-lt"/>
                <a:cs typeface="+mn-lt"/>
              </a:rPr>
              <a:t>CustomerId</a:t>
            </a:r>
            <a:r>
              <a:rPr lang="ru-RU" dirty="0">
                <a:ea typeface="+mn-lt"/>
                <a:cs typeface="+mn-lt"/>
              </a:rPr>
              <a:t>)</a:t>
            </a:r>
            <a:endParaRPr lang="ru-RU" dirty="0"/>
          </a:p>
          <a:p>
            <a:pPr algn="just"/>
            <a:r>
              <a:rPr lang="ru-RU" dirty="0">
                <a:ea typeface="+mn-lt"/>
                <a:cs typeface="+mn-lt"/>
              </a:rPr>
              <a:t>*   Все типы данных соответствуют ожидаемым</a:t>
            </a:r>
            <a:endParaRPr lang="ru-RU" dirty="0"/>
          </a:p>
          <a:p>
            <a:pPr algn="just"/>
            <a:endParaRPr lang="ru-RU" dirty="0"/>
          </a:p>
          <a:p>
            <a:pPr marL="285750" indent="-285750" algn="l">
              <a:buFont typeface="Arial"/>
              <a:buChar char="•"/>
            </a:pPr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109719D-48A3-84E9-A8EA-42B0B4CE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6" y="60650"/>
            <a:ext cx="11751468" cy="276596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меню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B0995C-0EF6-8D02-BBC9-2FD475DD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207" y="2828924"/>
            <a:ext cx="3283744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55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CF25C5-F934-CC65-C15A-7427DD9D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F5E461-A014-9B58-DDA5-B3796228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331D8-26E6-051A-FD9E-9C994DACB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209" y="323326"/>
            <a:ext cx="8728364" cy="1132829"/>
          </a:xfrm>
        </p:spPr>
        <p:txBody>
          <a:bodyPr>
            <a:normAutofit/>
          </a:bodyPr>
          <a:lstStyle/>
          <a:p>
            <a:r>
              <a:rPr lang="ru-RU" sz="3700"/>
              <a:t>Логистическая регрессия с полиномами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705A44-C804-D643-6F5B-69C073D86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209" y="1551875"/>
            <a:ext cx="8728364" cy="749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000">
                <a:highlight>
                  <a:srgbClr val="F5F5F5"/>
                </a:highlight>
              </a:rPr>
              <a:t>(С оптимизированными признаками)</a:t>
            </a:r>
            <a:endParaRPr lang="ru-RU" sz="2000"/>
          </a:p>
        </p:txBody>
      </p:sp>
      <p:pic>
        <p:nvPicPr>
          <p:cNvPr id="4" name="Рисунок 3" descr="Изображение выглядит как текст, снимок экрана, диаграмма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C50AC7D-3964-1453-ED29-E72A4DD7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71" b="-1"/>
          <a:stretch>
            <a:fillRect/>
          </a:stretch>
        </p:blipFill>
        <p:spPr>
          <a:xfrm>
            <a:off x="20" y="2669629"/>
            <a:ext cx="6070969" cy="418837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линия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B34CC8F-EE38-9E52-F35E-61BB6516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7691"/>
          <a:stretch>
            <a:fillRect/>
          </a:stretch>
        </p:blipFill>
        <p:spPr>
          <a:xfrm>
            <a:off x="6121884" y="2669629"/>
            <a:ext cx="6070115" cy="418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40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5659EB-D4A9-6673-C06C-379BD4E23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9" name="Picture 18" descr="Росток расти на магистраль дерева">
            <a:extLst>
              <a:ext uri="{FF2B5EF4-FFF2-40B4-BE49-F238E27FC236}">
                <a16:creationId xmlns:a16="http://schemas.microsoft.com/office/drawing/2014/main" id="{F023F18F-6EEE-D185-BB1D-083A214E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90" r="9085" b="1600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BDFA1-6918-71D9-AAF9-236E407AA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ru-RU" sz="660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63246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FB03A3-BFCE-5A3E-A8D9-CC51371D2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147" y="-329378"/>
            <a:ext cx="3449707" cy="939499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tree</a:t>
            </a:r>
          </a:p>
        </p:txBody>
      </p:sp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0C4A3E1-1C8C-B00F-F253-FCFA1C06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8" y="1044466"/>
            <a:ext cx="4481348" cy="149772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790861-BAA6-D409-4D0E-D3A2C49A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67" y="1045777"/>
            <a:ext cx="3119273" cy="269721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6E3E818-B00E-3AA5-1247-5CAB8BB7C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608" y="1043316"/>
            <a:ext cx="4305300" cy="155257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EABF4A8-9931-CF20-A62B-515211F31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608" y="2830074"/>
            <a:ext cx="4305300" cy="155257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7C31195-6C1E-B61B-5C4D-49B9F3F7F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608" y="4636540"/>
            <a:ext cx="4305300" cy="1552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F6016-ACCF-5F87-9DF2-F0F742A48D47}"/>
              </a:ext>
            </a:extLst>
          </p:cNvPr>
          <p:cNvSpPr txBox="1"/>
          <p:nvPr/>
        </p:nvSpPr>
        <p:spPr>
          <a:xfrm>
            <a:off x="210207" y="2969171"/>
            <a:ext cx="42566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/>
              <a:t>Class </a:t>
            </a:r>
            <a:r>
              <a:rPr lang="ru-RU" i="1" err="1"/>
              <a:t>weight</a:t>
            </a:r>
            <a:r>
              <a:rPr lang="ru-RU" i="1" dirty="0"/>
              <a:t> </a:t>
            </a:r>
            <a:r>
              <a:rPr lang="ru-RU" i="1" err="1"/>
              <a:t>balance</a:t>
            </a:r>
            <a:r>
              <a:rPr lang="ru-RU" i="1" dirty="0"/>
              <a:t> – 5 минут</a:t>
            </a:r>
          </a:p>
          <a:p>
            <a:r>
              <a:rPr lang="ru-RU" i="1" dirty="0"/>
              <a:t>SMOTE – 7 минут</a:t>
            </a:r>
          </a:p>
          <a:p>
            <a:r>
              <a:rPr lang="ru-RU" i="1" dirty="0" err="1"/>
              <a:t>Undersampling</a:t>
            </a:r>
            <a:r>
              <a:rPr lang="ru-RU" i="1" dirty="0"/>
              <a:t> – 4 минуты</a:t>
            </a:r>
          </a:p>
        </p:txBody>
      </p:sp>
      <p:pic>
        <p:nvPicPr>
          <p:cNvPr id="10" name="Рисунок 9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A0F91A-AF49-F87E-3C06-F14807EF1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84" y="4283294"/>
            <a:ext cx="7255750" cy="19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00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81379-0ED0-C7CD-FE90-A968A7E28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113D-9FBB-49AF-4F8C-2A66FCD12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Decision tree</a:t>
            </a:r>
          </a:p>
        </p:txBody>
      </p:sp>
      <p:pic>
        <p:nvPicPr>
          <p:cNvPr id="11" name="Рисунок 10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560CDE2-6A00-BEE1-BE98-B84964CA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309024"/>
            <a:ext cx="3648456" cy="2718099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FCAF29D-58B4-A884-32B3-DFD635A0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309024"/>
            <a:ext cx="3648456" cy="271809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6CB593-4E9B-4791-C5D8-AB9BCC03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309024"/>
            <a:ext cx="3648456" cy="27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2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C04940-494F-1A0A-900C-183FB5E4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30129-3AC8-BC2E-6D02-E32FE10D4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Decision tree</a:t>
            </a:r>
          </a:p>
        </p:txBody>
      </p:sp>
      <p:pic>
        <p:nvPicPr>
          <p:cNvPr id="3" name="Рисунок 2" descr="Изображение выглядит как текст, снимок экрана, число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4BFBB9-5027-D1DC-D1D6-8637DE6C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678430"/>
            <a:ext cx="3648456" cy="197928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сплей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79229E-8A9E-36C7-3F5A-E4574943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678430"/>
            <a:ext cx="3648456" cy="1979287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число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55FDAEB-F21F-1A93-501D-81821FB87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678430"/>
            <a:ext cx="3648456" cy="19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20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C3A829-1560-4FBF-3428-F5635905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51566847-3F17-DACE-5029-293F8D78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4DDD0-4D4D-D96C-90D2-56EF2B71A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1534" y="1787487"/>
            <a:ext cx="4098211" cy="672343"/>
          </a:xfrm>
        </p:spPr>
        <p:txBody>
          <a:bodyPr>
            <a:normAutofit fontScale="90000"/>
          </a:bodyPr>
          <a:lstStyle/>
          <a:p>
            <a:pPr algn="l"/>
            <a:r>
              <a:rPr lang="ru-RU" sz="4400"/>
              <a:t>Decision tree</a:t>
            </a:r>
          </a:p>
        </p:txBody>
      </p:sp>
      <p:pic>
        <p:nvPicPr>
          <p:cNvPr id="3" name="Рисунок 2" descr="Изображение выглядит как текст, диаграмма, План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C8719B-4C92-00DE-AE34-EF03AB7C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7" y="376630"/>
            <a:ext cx="7562606" cy="3273027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диаграмма, План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1577E99-E309-4497-887B-30AAF5A8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87" y="4154787"/>
            <a:ext cx="6103396" cy="270021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иаграмм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EBCE1C-94C2-0DB2-7036-374E1477C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770" y="4062820"/>
            <a:ext cx="6420425" cy="27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17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4D4C4-E28A-AC0F-27CC-25FA0BB4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04D78-F1C4-EACB-1B77-5CBDC7CDA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5671" y="1116433"/>
            <a:ext cx="4991094" cy="1363133"/>
          </a:xfrm>
        </p:spPr>
        <p:txBody>
          <a:bodyPr>
            <a:normAutofit/>
          </a:bodyPr>
          <a:lstStyle/>
          <a:p>
            <a:r>
              <a:rPr lang="ru-RU" sz="5600"/>
              <a:t>Decision tree</a:t>
            </a:r>
          </a:p>
        </p:txBody>
      </p:sp>
      <p:pic>
        <p:nvPicPr>
          <p:cNvPr id="4" name="Рисунок 3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3EAAD8-B6C4-422E-C6FB-B4E0FB1D1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9" y="270882"/>
            <a:ext cx="6722731" cy="3352244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957F20-4441-D410-A937-44C2AFC2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4" y="3798418"/>
            <a:ext cx="6019851" cy="305664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7619DC-19ED-A1E3-777A-D3CE0703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413" y="3796409"/>
            <a:ext cx="6177507" cy="30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70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112E47-BC95-25FA-B6FB-7B50C6F00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4C092-BD3A-D332-FDBB-6AAFB4F6D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809" y="353681"/>
            <a:ext cx="6572382" cy="974310"/>
          </a:xfrm>
        </p:spPr>
        <p:txBody>
          <a:bodyPr>
            <a:normAutofit/>
          </a:bodyPr>
          <a:lstStyle/>
          <a:p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tree</a:t>
            </a:r>
          </a:p>
        </p:txBody>
      </p:sp>
      <p:pic>
        <p:nvPicPr>
          <p:cNvPr id="3" name="Рисунок 2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25BA958-35FF-364A-E6F3-218412C0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727" y="1429352"/>
            <a:ext cx="6208546" cy="4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9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E37A3-8053-D420-E57F-C01A683FD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4578" y="104172"/>
            <a:ext cx="3456276" cy="696448"/>
          </a:xfrm>
        </p:spPr>
        <p:txBody>
          <a:bodyPr/>
          <a:lstStyle/>
          <a:p>
            <a:r>
              <a:rPr lang="ru-RU" dirty="0" err="1"/>
              <a:t>Decision</a:t>
            </a:r>
            <a:r>
              <a:rPr lang="ru-RU" dirty="0"/>
              <a:t> </a:t>
            </a:r>
            <a:r>
              <a:rPr lang="ru-RU" dirty="0" err="1"/>
              <a:t>tree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55246C-E2E7-07B2-97CE-A5CA216D8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6509" y="684036"/>
            <a:ext cx="4605845" cy="14140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(С оптимизированными признаками)</a:t>
            </a:r>
          </a:p>
        </p:txBody>
      </p:sp>
      <p:pic>
        <p:nvPicPr>
          <p:cNvPr id="4" name="Рисунок 3" descr="Изображение выглядит как текст, Шрифт, снимок экран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837593C-BD71-5017-CC17-5BA80BC9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86" y="1295729"/>
            <a:ext cx="5047265" cy="83754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996CDAF-E035-4B80-E0C8-AABA87B5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83" y="1160901"/>
            <a:ext cx="4324350" cy="151447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E6E2E3B-80D8-6E51-85C9-5707CBFB0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583" y="2901677"/>
            <a:ext cx="4324350" cy="151447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389D05F-7963-C006-64CA-F5EB99B68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584" y="4635883"/>
            <a:ext cx="4324350" cy="151447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C42A4C-4CDD-E85F-ED8E-2C7481BA1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24" y="4426005"/>
            <a:ext cx="6553200" cy="172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22543-19EB-1BFB-4F3B-A4AE80E0C5B0}"/>
              </a:ext>
            </a:extLst>
          </p:cNvPr>
          <p:cNvSpPr txBox="1"/>
          <p:nvPr/>
        </p:nvSpPr>
        <p:spPr>
          <a:xfrm>
            <a:off x="729155" y="2962604"/>
            <a:ext cx="42698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/>
              <a:t>SMOTE – 2 минуты</a:t>
            </a:r>
          </a:p>
          <a:p>
            <a:r>
              <a:rPr lang="ru-RU" i="1" err="1"/>
              <a:t>Undersampling</a:t>
            </a:r>
            <a:r>
              <a:rPr lang="ru-RU" i="1" dirty="0"/>
              <a:t> – 2 минуты</a:t>
            </a:r>
          </a:p>
          <a:p>
            <a:r>
              <a:rPr lang="ru-RU" i="1" dirty="0"/>
              <a:t>Class </a:t>
            </a:r>
            <a:r>
              <a:rPr lang="ru-RU" i="1" dirty="0" err="1"/>
              <a:t>weight</a:t>
            </a:r>
            <a:r>
              <a:rPr lang="ru-RU" i="1" dirty="0"/>
              <a:t> </a:t>
            </a:r>
            <a:r>
              <a:rPr lang="ru-RU" i="1" dirty="0" err="1"/>
              <a:t>balance</a:t>
            </a:r>
            <a:r>
              <a:rPr lang="ru-RU" i="1" dirty="0"/>
              <a:t> – 2 минуты</a:t>
            </a:r>
          </a:p>
        </p:txBody>
      </p:sp>
    </p:spTree>
    <p:extLst>
      <p:ext uri="{BB962C8B-B14F-4D97-AF65-F5344CB8AC3E}">
        <p14:creationId xmlns:p14="http://schemas.microsoft.com/office/powerpoint/2010/main" val="1288588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661486-B74D-16D2-C2E3-618DCF7F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12B6A8-43B4-9740-49C6-EDF6E8939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Decision tree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BC0177-6261-1324-215E-8D6242349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61" y="5329548"/>
            <a:ext cx="11402404" cy="7257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/>
              <a:t>(С оптимизированными признаками)</a:t>
            </a:r>
          </a:p>
        </p:txBody>
      </p:sp>
      <p:pic>
        <p:nvPicPr>
          <p:cNvPr id="11" name="Рисунок 10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BB64D5-F4A4-692B-9802-2ECAFE90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309024"/>
            <a:ext cx="3648456" cy="271809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99B7B4-709D-4AD7-A757-7A978EF5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309024"/>
            <a:ext cx="3648456" cy="271809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1BA9A29-1F88-99B9-4EF2-40A2425A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309024"/>
            <a:ext cx="3648456" cy="27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7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933476-9E5F-1CEB-225C-DC3AC3AE9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62" y="4087786"/>
            <a:ext cx="4611592" cy="25451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ru-RU" b="1" dirty="0"/>
          </a:p>
          <a:p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F26DD5-60D5-47F6-EA8C-749B400BA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368" y="1604921"/>
            <a:ext cx="7331869" cy="3645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12E41D-6CB0-FDF9-617C-47EC409C1139}"/>
              </a:ext>
            </a:extLst>
          </p:cNvPr>
          <p:cNvSpPr txBox="1"/>
          <p:nvPr/>
        </p:nvSpPr>
        <p:spPr>
          <a:xfrm>
            <a:off x="-2669" y="503348"/>
            <a:ext cx="4607719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dirty="0" err="1"/>
              <a:t>Круговая</a:t>
            </a:r>
            <a:r>
              <a:rPr lang="en-US" sz="2000" b="1" dirty="0"/>
              <a:t> </a:t>
            </a:r>
            <a:r>
              <a:rPr lang="en-US" sz="2000" b="1" dirty="0" err="1"/>
              <a:t>диаграмма</a:t>
            </a:r>
            <a:r>
              <a:rPr lang="en-US" sz="2000" b="1" dirty="0"/>
              <a:t>:</a:t>
            </a:r>
            <a:r>
              <a:rPr lang="en-US" dirty="0"/>
              <a:t> </a:t>
            </a:r>
            <a:endParaRPr lang="ru-RU" dirty="0"/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Наглядно</a:t>
            </a:r>
            <a:r>
              <a:rPr lang="en-US" dirty="0"/>
              <a:t> </a:t>
            </a:r>
            <a:r>
              <a:rPr lang="en-US" err="1"/>
              <a:t>показывает</a:t>
            </a:r>
            <a:r>
              <a:rPr lang="en-US" dirty="0"/>
              <a:t> </a:t>
            </a:r>
            <a:r>
              <a:rPr lang="en-US" err="1"/>
              <a:t>сильный</a:t>
            </a:r>
            <a:r>
              <a:rPr lang="en-US" dirty="0"/>
              <a:t> </a:t>
            </a:r>
            <a:r>
              <a:rPr lang="en-US" err="1"/>
              <a:t>дисбаланс</a:t>
            </a:r>
            <a:r>
              <a:rPr lang="en-US" dirty="0"/>
              <a:t> </a:t>
            </a:r>
            <a:r>
              <a:rPr lang="en-US" err="1"/>
              <a:t>классов</a:t>
            </a:r>
            <a:r>
              <a:rPr lang="en-US" dirty="0"/>
              <a:t>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Большинство</a:t>
            </a:r>
            <a:r>
              <a:rPr lang="en-US" dirty="0"/>
              <a:t> </a:t>
            </a:r>
            <a:r>
              <a:rPr lang="en-US" err="1"/>
              <a:t>клиентов</a:t>
            </a:r>
            <a:r>
              <a:rPr lang="en-US" dirty="0"/>
              <a:t> </a:t>
            </a:r>
            <a:r>
              <a:rPr lang="en-US" err="1"/>
              <a:t>остаются</a:t>
            </a:r>
            <a:r>
              <a:rPr lang="en-US" dirty="0"/>
              <a:t> с </a:t>
            </a:r>
            <a:r>
              <a:rPr lang="en-US" err="1"/>
              <a:t>банком</a:t>
            </a:r>
            <a:r>
              <a:rPr lang="en-US" dirty="0"/>
              <a:t>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Только</a:t>
            </a:r>
            <a:r>
              <a:rPr lang="en-US" dirty="0"/>
              <a:t> </a:t>
            </a:r>
            <a:r>
              <a:rPr lang="en-US" err="1"/>
              <a:t>каждый</a:t>
            </a:r>
            <a:r>
              <a:rPr lang="en-US" dirty="0"/>
              <a:t> </a:t>
            </a:r>
            <a:r>
              <a:rPr lang="en-US" err="1"/>
              <a:t>пятый</a:t>
            </a:r>
            <a:r>
              <a:rPr lang="en-US" dirty="0"/>
              <a:t> </a:t>
            </a:r>
            <a:r>
              <a:rPr lang="en-US" err="1"/>
              <a:t>клиент</a:t>
            </a:r>
            <a:r>
              <a:rPr lang="en-US" dirty="0"/>
              <a:t> </a:t>
            </a:r>
            <a:r>
              <a:rPr lang="en-US" err="1"/>
              <a:t>уходит</a:t>
            </a:r>
            <a:r>
              <a:rPr lang="en-US" dirty="0"/>
              <a:t> </a:t>
            </a:r>
          </a:p>
          <a:p>
            <a:pPr algn="just"/>
            <a:r>
              <a:rPr lang="en-US" sz="2000" b="1" err="1"/>
              <a:t>Столбчатая</a:t>
            </a:r>
            <a:r>
              <a:rPr lang="en-US" sz="2000" b="1" dirty="0"/>
              <a:t> </a:t>
            </a:r>
            <a:r>
              <a:rPr lang="en-US" sz="2000" b="1" err="1"/>
              <a:t>диаграмма</a:t>
            </a:r>
            <a:r>
              <a:rPr lang="en-US" sz="2000" b="1" dirty="0"/>
              <a:t>: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 </a:t>
            </a:r>
            <a:r>
              <a:rPr lang="en-US" err="1"/>
              <a:t>Подтверждает</a:t>
            </a:r>
            <a:r>
              <a:rPr lang="en-US" dirty="0"/>
              <a:t> </a:t>
            </a:r>
            <a:r>
              <a:rPr lang="en-US" err="1"/>
              <a:t>количественное</a:t>
            </a:r>
            <a:r>
              <a:rPr lang="en-US" dirty="0"/>
              <a:t> </a:t>
            </a:r>
            <a:r>
              <a:rPr lang="en-US" err="1"/>
              <a:t>соотношение</a:t>
            </a:r>
            <a:r>
              <a:rPr lang="en-US" dirty="0"/>
              <a:t> 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Показывает</a:t>
            </a:r>
            <a:r>
              <a:rPr lang="en-US" dirty="0"/>
              <a:t> </a:t>
            </a:r>
            <a:r>
              <a:rPr lang="en-US" err="1"/>
              <a:t>абсолютные</a:t>
            </a:r>
            <a:r>
              <a:rPr lang="en-US" dirty="0"/>
              <a:t> </a:t>
            </a:r>
            <a:r>
              <a:rPr lang="en-US" err="1"/>
              <a:t>значения</a:t>
            </a:r>
            <a:r>
              <a:rPr lang="en-US" dirty="0"/>
              <a:t> </a:t>
            </a:r>
            <a:r>
              <a:rPr lang="en-US" err="1"/>
              <a:t>для</a:t>
            </a:r>
            <a:r>
              <a:rPr lang="en-US" dirty="0"/>
              <a:t> </a:t>
            </a:r>
            <a:r>
              <a:rPr lang="en-US" err="1"/>
              <a:t>лучшего</a:t>
            </a:r>
            <a:r>
              <a:rPr lang="en-US" dirty="0"/>
              <a:t> </a:t>
            </a:r>
            <a:r>
              <a:rPr lang="en-US" err="1"/>
              <a:t>понимания</a:t>
            </a:r>
            <a:r>
              <a:rPr lang="en-US" dirty="0"/>
              <a:t> </a:t>
            </a:r>
            <a:r>
              <a:rPr lang="en-US" err="1"/>
              <a:t>масштаба</a:t>
            </a:r>
            <a:endParaRPr lang="en-US"/>
          </a:p>
          <a:p>
            <a:pPr algn="just"/>
            <a:r>
              <a:rPr lang="en-US" sz="2000" b="1" err="1"/>
              <a:t>Ключевой</a:t>
            </a:r>
            <a:r>
              <a:rPr lang="en-US" sz="2000" b="1" dirty="0"/>
              <a:t> </a:t>
            </a:r>
            <a:r>
              <a:rPr lang="en-US" sz="2000" b="1" err="1"/>
              <a:t>вывод</a:t>
            </a:r>
            <a:r>
              <a:rPr lang="en-US" sz="2000" b="1" dirty="0"/>
              <a:t>: </a:t>
            </a:r>
            <a:endParaRPr lang="en-US"/>
          </a:p>
          <a:p>
            <a:pPr algn="just"/>
            <a:r>
              <a:rPr lang="en-US" i="1" err="1"/>
              <a:t>Наличие</a:t>
            </a:r>
            <a:r>
              <a:rPr lang="en-US" i="1" dirty="0"/>
              <a:t> </a:t>
            </a:r>
            <a:r>
              <a:rPr lang="en-US" i="1" err="1"/>
              <a:t>дисбаланса</a:t>
            </a:r>
            <a:r>
              <a:rPr lang="en-US" i="1" dirty="0"/>
              <a:t> </a:t>
            </a:r>
            <a:r>
              <a:rPr lang="en-US" i="1" err="1"/>
              <a:t>классов</a:t>
            </a:r>
            <a:r>
              <a:rPr lang="en-US" i="1" dirty="0"/>
              <a:t> (80/20) </a:t>
            </a:r>
            <a:r>
              <a:rPr lang="en-US" i="1" err="1"/>
              <a:t>потребует</a:t>
            </a:r>
            <a:r>
              <a:rPr lang="en-US" i="1" dirty="0"/>
              <a:t> </a:t>
            </a:r>
            <a:r>
              <a:rPr lang="en-US" i="1" err="1"/>
              <a:t>специальных</a:t>
            </a:r>
            <a:r>
              <a:rPr lang="en-US" i="1" dirty="0"/>
              <a:t> </a:t>
            </a:r>
            <a:r>
              <a:rPr lang="en-US" i="1" err="1"/>
              <a:t>подходов</a:t>
            </a:r>
            <a:r>
              <a:rPr lang="en-US" i="1" dirty="0"/>
              <a:t> </a:t>
            </a:r>
            <a:r>
              <a:rPr lang="en-US" i="1" err="1"/>
              <a:t>при</a:t>
            </a:r>
            <a:r>
              <a:rPr lang="en-US" i="1" dirty="0"/>
              <a:t> </a:t>
            </a:r>
            <a:r>
              <a:rPr lang="en-US" i="1" err="1"/>
              <a:t>построении</a:t>
            </a:r>
            <a:r>
              <a:rPr lang="en-US" i="1" dirty="0"/>
              <a:t> </a:t>
            </a:r>
            <a:r>
              <a:rPr lang="en-US" i="1" err="1"/>
              <a:t>модели</a:t>
            </a:r>
            <a:r>
              <a:rPr lang="en-US" i="1" dirty="0"/>
              <a:t>: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 </a:t>
            </a:r>
            <a:r>
              <a:rPr lang="en-US" err="1"/>
              <a:t>Использование</a:t>
            </a:r>
            <a:r>
              <a:rPr lang="en-US" dirty="0"/>
              <a:t> </a:t>
            </a:r>
            <a:r>
              <a:rPr lang="en-US" err="1"/>
              <a:t>метрик</a:t>
            </a:r>
            <a:r>
              <a:rPr lang="en-US" dirty="0"/>
              <a:t>, </a:t>
            </a:r>
            <a:r>
              <a:rPr lang="en-US" err="1"/>
              <a:t>устойчивых</a:t>
            </a:r>
            <a:r>
              <a:rPr lang="en-US" dirty="0"/>
              <a:t> к </a:t>
            </a:r>
            <a:r>
              <a:rPr lang="en-US" err="1"/>
              <a:t>дисбалансу</a:t>
            </a:r>
            <a:r>
              <a:rPr lang="en-US" dirty="0"/>
              <a:t> 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Применение</a:t>
            </a:r>
            <a:r>
              <a:rPr lang="en-US" dirty="0"/>
              <a:t> </a:t>
            </a:r>
            <a:r>
              <a:rPr lang="en-US" err="1"/>
              <a:t>методов</a:t>
            </a:r>
            <a:r>
              <a:rPr lang="en-US" dirty="0"/>
              <a:t> </a:t>
            </a:r>
            <a:r>
              <a:rPr lang="en-US" err="1"/>
              <a:t>балансировки</a:t>
            </a:r>
            <a:r>
              <a:rPr lang="en-US" dirty="0"/>
              <a:t>  </a:t>
            </a:r>
            <a:r>
              <a:rPr lang="en-US" err="1"/>
              <a:t>Настройка</a:t>
            </a:r>
            <a:r>
              <a:rPr lang="en-US" dirty="0"/>
              <a:t> </a:t>
            </a:r>
            <a:r>
              <a:rPr lang="en-US" err="1"/>
              <a:t>весов</a:t>
            </a:r>
            <a:r>
              <a:rPr lang="en-US" dirty="0"/>
              <a:t> </a:t>
            </a:r>
            <a:r>
              <a:rPr lang="en-US" err="1"/>
              <a:t>классов</a:t>
            </a:r>
            <a:r>
              <a:rPr lang="en-US" dirty="0"/>
              <a:t> в </a:t>
            </a:r>
            <a:r>
              <a:rPr lang="en-US" err="1"/>
              <a:t>алгоритмах</a:t>
            </a:r>
            <a:endParaRPr lang="en-US"/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923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BEAD0-DF45-AD2B-872C-FE01F589A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EE972-A997-FFB9-8EFD-51DAC9690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Decision tree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DD2F80-80E1-B866-1453-62889D063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61" y="5329548"/>
            <a:ext cx="11402404" cy="7257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/>
              <a:t>(С оптимизированными признаками)</a:t>
            </a:r>
          </a:p>
        </p:txBody>
      </p:sp>
      <p:pic>
        <p:nvPicPr>
          <p:cNvPr id="5" name="Рисунок 4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2711EDA-1F20-5FDB-8B34-769BE5C3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655627"/>
            <a:ext cx="3648456" cy="202489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1906547-497E-686F-DC64-1BE17FAD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655627"/>
            <a:ext cx="3648456" cy="202489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аграмм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1FB613-7E11-2018-4CE0-032871AD0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655627"/>
            <a:ext cx="3648456" cy="20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65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DB6446-5862-89B2-35CD-2CA08B44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A8767C-1095-497D-139F-B5E5F9492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5ECFE-5746-13FF-7212-3A62181D5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745067"/>
            <a:ext cx="11402404" cy="1312333"/>
          </a:xfrm>
        </p:spPr>
        <p:txBody>
          <a:bodyPr>
            <a:normAutofit/>
          </a:bodyPr>
          <a:lstStyle/>
          <a:p>
            <a:pPr algn="l"/>
            <a:r>
              <a:rPr lang="ru-RU" sz="4800"/>
              <a:t>Decision tree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A4F2A7-7374-8DA0-E33D-FCB4F6E76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61" y="2151474"/>
            <a:ext cx="11402404" cy="74598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sz="2000"/>
              <a:t>(С оптимизированными признаками)</a:t>
            </a:r>
          </a:p>
        </p:txBody>
      </p:sp>
      <p:pic>
        <p:nvPicPr>
          <p:cNvPr id="6" name="Рисунок 5" descr="Изображение выглядит как текст, диаграмма, План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4A98A52-F482-CDA3-FC88-D1214C8C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1" y="4194729"/>
            <a:ext cx="3657600" cy="1892808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иаграмма, План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37BB8BC-66FC-420C-BBE0-6A0D6253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53" y="4189794"/>
            <a:ext cx="3657600" cy="1892808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диаграмма, План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9E8DF8A-84BD-B01F-C907-915C75BFC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147" y="4193685"/>
            <a:ext cx="3659617" cy="18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52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74D65-D78D-03E5-8C4C-653813820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D434B-0BB4-1193-6480-DC224859A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Decision tree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36F945-A2DF-10F5-1608-66973DCD1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61" y="5329548"/>
            <a:ext cx="11402404" cy="7257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/>
              <a:t>(С оптимизированными признаками)</a:t>
            </a:r>
          </a:p>
        </p:txBody>
      </p:sp>
      <p:pic>
        <p:nvPicPr>
          <p:cNvPr id="5" name="Рисунок 4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E0A9CA9-9F8E-D15E-1874-789ED18C7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760520"/>
            <a:ext cx="3648456" cy="1815107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20122D8-8A10-8465-5D6B-BDD4CB86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760520"/>
            <a:ext cx="3648456" cy="1815107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5E5383-6DDA-C1B5-9191-8F712080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765080"/>
            <a:ext cx="3648456" cy="18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6DEF0-1244-F19C-0CED-EBCF78D7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B5C7EE-A919-646B-4F86-BACCBC52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8F6D3-27AD-D656-599A-9CE33E61F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8642" y="1104181"/>
            <a:ext cx="3406543" cy="2779731"/>
          </a:xfrm>
        </p:spPr>
        <p:txBody>
          <a:bodyPr>
            <a:normAutofit/>
          </a:bodyPr>
          <a:lstStyle/>
          <a:p>
            <a:r>
              <a:rPr lang="ru-RU" sz="3600"/>
              <a:t>Decision tree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7807B9-45F1-6348-58B3-0BC548C89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8643" y="3901164"/>
            <a:ext cx="3406542" cy="15421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(С оптимизированными признаками)</a:t>
            </a:r>
          </a:p>
        </p:txBody>
      </p:sp>
      <p:pic>
        <p:nvPicPr>
          <p:cNvPr id="4" name="Рисунок 3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4F951D-AE30-6A77-0391-93776985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4" y="739435"/>
            <a:ext cx="7712015" cy="537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41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A6FA1-D726-CD4A-DE55-0458AB62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Черно-белое изображение магистрали of деревья">
            <a:extLst>
              <a:ext uri="{FF2B5EF4-FFF2-40B4-BE49-F238E27FC236}">
                <a16:creationId xmlns:a16="http://schemas.microsoft.com/office/drawing/2014/main" id="{193B6711-45ED-4159-1FD6-AB5EE227E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60" r="9085" b="1142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B7851-8179-F3EF-378A-D04215CA1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ru-RU" sz="3200" i="1" err="1"/>
              <a:t>Random</a:t>
            </a:r>
            <a:r>
              <a:rPr lang="ru-RU" sz="3200" i="1" dirty="0"/>
              <a:t> </a:t>
            </a:r>
            <a:r>
              <a:rPr lang="ru-RU" sz="3200" i="1" err="1"/>
              <a:t>forest</a:t>
            </a:r>
            <a:endParaRPr lang="ru-RU" sz="3200" i="1"/>
          </a:p>
        </p:txBody>
      </p:sp>
    </p:spTree>
    <p:extLst>
      <p:ext uri="{BB962C8B-B14F-4D97-AF65-F5344CB8AC3E}">
        <p14:creationId xmlns:p14="http://schemas.microsoft.com/office/powerpoint/2010/main" val="813799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E5E6C-E1E8-FC9B-A5FE-FAE360C43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-86121"/>
            <a:ext cx="7588155" cy="650670"/>
          </a:xfrm>
        </p:spPr>
        <p:txBody>
          <a:bodyPr/>
          <a:lstStyle/>
          <a:p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forest</a:t>
            </a:r>
          </a:p>
        </p:txBody>
      </p:sp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B933715-EF4F-373B-9394-7529CA07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6" y="846533"/>
            <a:ext cx="4043363" cy="125372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0893DC-D696-D983-0DF7-90453C522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64" y="846534"/>
            <a:ext cx="2295526" cy="198596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9D8243A-09C6-BF20-3A00-9CB18F87B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76" y="845345"/>
            <a:ext cx="5023246" cy="161329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D8EF01-0218-7400-2982-7418B712E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467" y="2744391"/>
            <a:ext cx="5020864" cy="1708546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2FA5D90-F54D-98DB-CE91-9FF123A38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084" y="4732733"/>
            <a:ext cx="5013722" cy="149423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32611C-111E-F02B-4EDA-D6118DF70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6" y="4538662"/>
            <a:ext cx="6905625" cy="1685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801185-2B8B-8B36-0612-BD3066512BB8}"/>
              </a:ext>
            </a:extLst>
          </p:cNvPr>
          <p:cNvSpPr txBox="1"/>
          <p:nvPr/>
        </p:nvSpPr>
        <p:spPr>
          <a:xfrm>
            <a:off x="349386" y="3134833"/>
            <a:ext cx="390196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err="1"/>
              <a:t>Undersampling</a:t>
            </a:r>
            <a:r>
              <a:rPr lang="ru-RU" i="1" dirty="0"/>
              <a:t> – 28 минут</a:t>
            </a:r>
          </a:p>
          <a:p>
            <a:r>
              <a:rPr lang="ru-RU" i="1" dirty="0"/>
              <a:t>Class </a:t>
            </a:r>
            <a:r>
              <a:rPr lang="ru-RU" i="1" err="1"/>
              <a:t>weight</a:t>
            </a:r>
            <a:r>
              <a:rPr lang="ru-RU" i="1" dirty="0"/>
              <a:t> </a:t>
            </a:r>
            <a:r>
              <a:rPr lang="ru-RU" i="1" err="1"/>
              <a:t>balance</a:t>
            </a:r>
            <a:r>
              <a:rPr lang="ru-RU" i="1" dirty="0"/>
              <a:t> – 50 минут</a:t>
            </a:r>
          </a:p>
          <a:p>
            <a:r>
              <a:rPr lang="ru-RU" i="1" dirty="0"/>
              <a:t>SMOTE – 95 минут</a:t>
            </a:r>
          </a:p>
        </p:txBody>
      </p:sp>
    </p:spTree>
    <p:extLst>
      <p:ext uri="{BB962C8B-B14F-4D97-AF65-F5344CB8AC3E}">
        <p14:creationId xmlns:p14="http://schemas.microsoft.com/office/powerpoint/2010/main" val="4167086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D3D1B-22E8-3ACD-CA50-C54CCE8CB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80C9F0-E3F2-E73C-E633-B03724076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Random forest</a:t>
            </a:r>
          </a:p>
        </p:txBody>
      </p:sp>
      <p:pic>
        <p:nvPicPr>
          <p:cNvPr id="11" name="Рисунок 10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BC13221-3F33-3D08-5BF1-06526FB7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309024"/>
            <a:ext cx="3648456" cy="2718099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EC97E0-F214-9309-3831-190B89224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309024"/>
            <a:ext cx="3648456" cy="271809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79CED49-B59B-4EE6-ECD7-6F184C69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309024"/>
            <a:ext cx="3648456" cy="27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10E021-746C-22BE-CCB6-7D6A80CB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5CD133-2398-9ECA-04B3-0C86CA10F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C60CA-68FC-5965-D271-E5D5ECABB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1556" y="1491310"/>
            <a:ext cx="4018429" cy="763312"/>
          </a:xfrm>
        </p:spPr>
        <p:txBody>
          <a:bodyPr>
            <a:normAutofit/>
          </a:bodyPr>
          <a:lstStyle/>
          <a:p>
            <a:pPr algn="l"/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forest</a:t>
            </a:r>
            <a:endParaRPr lang="ru-RU" err="1"/>
          </a:p>
        </p:txBody>
      </p:sp>
      <p:pic>
        <p:nvPicPr>
          <p:cNvPr id="4" name="Рисунок 3" descr="Изображение выглядит как текст, снимок экрана, число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45B864-1B40-1A6B-3FFA-0FFFD445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2" r="5611"/>
          <a:stretch>
            <a:fillRect/>
          </a:stretch>
        </p:blipFill>
        <p:spPr>
          <a:xfrm>
            <a:off x="1215258" y="74866"/>
            <a:ext cx="5616332" cy="3424244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818BC75-A596-9BB2-63D5-5F75BFD6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36" r="8320" b="-2"/>
          <a:stretch>
            <a:fillRect/>
          </a:stretch>
        </p:blipFill>
        <p:spPr>
          <a:xfrm>
            <a:off x="596037" y="3426184"/>
            <a:ext cx="5147103" cy="335298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аграмм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C165561-8618-FFEB-BD80-D63A8065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656" r="12187" b="1"/>
          <a:stretch>
            <a:fillRect/>
          </a:stretch>
        </p:blipFill>
        <p:spPr>
          <a:xfrm>
            <a:off x="6356157" y="3428937"/>
            <a:ext cx="5288746" cy="34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2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04AE3-09E7-BFBF-37B1-3B8D4067C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72B9F-C661-8339-183E-B34F1CFD3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Random forest</a:t>
            </a:r>
          </a:p>
        </p:txBody>
      </p:sp>
      <p:pic>
        <p:nvPicPr>
          <p:cNvPr id="3" name="Рисунок 2" descr="Изображение выглядит как текст, График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6423E0-C055-BE08-B533-1910434A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760520"/>
            <a:ext cx="3648456" cy="1815107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диаграмм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9DEC85D-F3F0-68C9-4FA9-7BDB6E5D0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765080"/>
            <a:ext cx="3648456" cy="180598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диаграмма, График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74B5901-388B-6DCA-1F4B-71F2DE1C0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765080"/>
            <a:ext cx="3648456" cy="18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5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82603-BDBC-226C-F83B-BE28DF97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76179-C0F9-DA1C-A805-C3CDE6747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67" y="3080432"/>
            <a:ext cx="3840969" cy="69804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forest</a:t>
            </a:r>
            <a:endParaRPr lang="ru-RU" err="1"/>
          </a:p>
        </p:txBody>
      </p:sp>
      <p:pic>
        <p:nvPicPr>
          <p:cNvPr id="3" name="Рисунок 2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7AE2177-3A2A-F911-E84A-58D0D765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99" y="847927"/>
            <a:ext cx="7390808" cy="51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7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F453466-0931-40AD-48EC-AE200F8C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17" y="620110"/>
            <a:ext cx="6143132" cy="2609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3A487-FAE8-41D7-F268-D5F53C064DA2}"/>
              </a:ext>
            </a:extLst>
          </p:cNvPr>
          <p:cNvSpPr txBox="1"/>
          <p:nvPr/>
        </p:nvSpPr>
        <p:spPr>
          <a:xfrm>
            <a:off x="210207" y="236483"/>
            <a:ext cx="60960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Основные</a:t>
            </a:r>
            <a:r>
              <a:rPr lang="en-US" b="1" dirty="0"/>
              <a:t> </a:t>
            </a:r>
            <a:r>
              <a:rPr lang="en-US" b="1" err="1"/>
              <a:t>числовые</a:t>
            </a:r>
            <a:r>
              <a:rPr lang="en-US" b="1" dirty="0"/>
              <a:t> </a:t>
            </a:r>
            <a:r>
              <a:rPr lang="en-US" b="1" err="1"/>
              <a:t>признаки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ru-RU" dirty="0"/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CreditScore</a:t>
            </a:r>
            <a:r>
              <a:rPr lang="en-US" dirty="0"/>
              <a:t> (</a:t>
            </a:r>
            <a:r>
              <a:rPr lang="en-US" err="1"/>
              <a:t>кредитный</a:t>
            </a:r>
            <a:r>
              <a:rPr lang="en-US" dirty="0"/>
              <a:t> </a:t>
            </a:r>
            <a:r>
              <a:rPr lang="en-US" err="1"/>
              <a:t>рейтинг</a:t>
            </a:r>
            <a:r>
              <a:rPr lang="en-US" dirty="0"/>
              <a:t>) 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Age (</a:t>
            </a:r>
            <a:r>
              <a:rPr lang="en-US" err="1"/>
              <a:t>возраст</a:t>
            </a:r>
            <a:r>
              <a:rPr lang="en-US"/>
              <a:t>) </a:t>
            </a:r>
          </a:p>
          <a:p>
            <a:pPr marL="285750" indent="-285750" algn="just">
              <a:buFont typeface="Arial"/>
              <a:buChar char="•"/>
            </a:pPr>
            <a:r>
              <a:rPr lang="en-US"/>
              <a:t>Tenure (</a:t>
            </a:r>
            <a:r>
              <a:rPr lang="en-US" err="1"/>
              <a:t>стаж</a:t>
            </a:r>
            <a:r>
              <a:rPr lang="en-US" dirty="0"/>
              <a:t> </a:t>
            </a:r>
            <a:r>
              <a:rPr lang="en-US" err="1"/>
              <a:t>клиента</a:t>
            </a:r>
            <a:r>
              <a:rPr lang="en-US" dirty="0"/>
              <a:t> в </a:t>
            </a:r>
            <a:r>
              <a:rPr lang="en-US" err="1"/>
              <a:t>годах</a:t>
            </a:r>
            <a:r>
              <a:rPr lang="en-US" dirty="0"/>
              <a:t>) 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Balance (</a:t>
            </a:r>
            <a:r>
              <a:rPr lang="en-US" err="1"/>
              <a:t>баланс</a:t>
            </a:r>
            <a:r>
              <a:rPr lang="en-US" dirty="0"/>
              <a:t> </a:t>
            </a:r>
            <a:r>
              <a:rPr lang="en-US" err="1"/>
              <a:t>на</a:t>
            </a:r>
            <a:r>
              <a:rPr lang="en-US" dirty="0"/>
              <a:t> </a:t>
            </a:r>
            <a:r>
              <a:rPr lang="en-US" err="1"/>
              <a:t>счете</a:t>
            </a:r>
            <a:r>
              <a:rPr lang="en-US" dirty="0"/>
              <a:t>) 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NumOfProducts</a:t>
            </a:r>
            <a:r>
              <a:rPr lang="en-US" dirty="0"/>
              <a:t> (</a:t>
            </a:r>
            <a:r>
              <a:rPr lang="en-US" err="1"/>
              <a:t>количество</a:t>
            </a:r>
            <a:r>
              <a:rPr lang="en-US" dirty="0"/>
              <a:t> </a:t>
            </a:r>
            <a:r>
              <a:rPr lang="en-US" err="1"/>
              <a:t>продуктов</a:t>
            </a:r>
            <a:r>
              <a:rPr lang="en-US" dirty="0"/>
              <a:t>) </a:t>
            </a:r>
          </a:p>
          <a:p>
            <a:pPr marL="285750" indent="-285750" algn="just">
              <a:buFont typeface="Arial"/>
              <a:buChar char="•"/>
            </a:pPr>
            <a:r>
              <a:rPr lang="en-US" err="1"/>
              <a:t>EstimatedSalary</a:t>
            </a:r>
            <a:r>
              <a:rPr lang="en-US" dirty="0"/>
              <a:t> (</a:t>
            </a:r>
            <a:r>
              <a:rPr lang="en-US" err="1"/>
              <a:t>предполагаемая</a:t>
            </a:r>
            <a:r>
              <a:rPr lang="en-US" dirty="0"/>
              <a:t> </a:t>
            </a:r>
            <a:r>
              <a:rPr lang="en-US" err="1"/>
              <a:t>зарплата</a:t>
            </a:r>
            <a:r>
              <a:rPr lang="en-US" dirty="0"/>
              <a:t>)</a:t>
            </a:r>
            <a:endParaRPr lang="en-US"/>
          </a:p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DD588-0D6D-E3C2-631A-515AAB23F5F9}"/>
              </a:ext>
            </a:extLst>
          </p:cNvPr>
          <p:cNvSpPr txBox="1"/>
          <p:nvPr/>
        </p:nvSpPr>
        <p:spPr>
          <a:xfrm>
            <a:off x="400707" y="2910051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Статистические</a:t>
            </a:r>
            <a:r>
              <a:rPr lang="en-US" b="1" dirty="0"/>
              <a:t> </a:t>
            </a:r>
            <a:r>
              <a:rPr lang="en-US" b="1" dirty="0" err="1"/>
              <a:t>показатели</a:t>
            </a:r>
            <a:r>
              <a:rPr lang="en-US" b="1" dirty="0"/>
              <a:t>:</a:t>
            </a:r>
          </a:p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FAF4B-200A-EA2E-811D-F37557103248}"/>
              </a:ext>
            </a:extLst>
          </p:cNvPr>
          <p:cNvSpPr txBox="1"/>
          <p:nvPr/>
        </p:nvSpPr>
        <p:spPr>
          <a:xfrm>
            <a:off x="210207" y="4112173"/>
            <a:ext cx="30611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CreditScore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en-US" err="1"/>
              <a:t>Среднее</a:t>
            </a:r>
            <a:r>
              <a:rPr lang="en-US" dirty="0"/>
              <a:t>: ~650 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Диапазон</a:t>
            </a:r>
            <a:r>
              <a:rPr lang="en-US" dirty="0"/>
              <a:t>: 350-850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25% </a:t>
            </a:r>
            <a:r>
              <a:rPr lang="en-US" err="1"/>
              <a:t>клиентов</a:t>
            </a:r>
            <a:r>
              <a:rPr lang="en-US" dirty="0"/>
              <a:t> </a:t>
            </a:r>
            <a:r>
              <a:rPr lang="en-US" err="1"/>
              <a:t>имеют</a:t>
            </a:r>
            <a:r>
              <a:rPr lang="en-US" dirty="0"/>
              <a:t> </a:t>
            </a:r>
            <a:r>
              <a:rPr lang="en-US" err="1"/>
              <a:t>рейтинг</a:t>
            </a:r>
            <a:r>
              <a:rPr lang="en-US" dirty="0"/>
              <a:t> </a:t>
            </a:r>
            <a:r>
              <a:rPr lang="en-US" err="1"/>
              <a:t>ниже</a:t>
            </a:r>
            <a:r>
              <a:rPr lang="en-US" dirty="0"/>
              <a:t> 584</a:t>
            </a:r>
          </a:p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990F7-41E9-8B37-B97A-52E77473C292}"/>
              </a:ext>
            </a:extLst>
          </p:cNvPr>
          <p:cNvSpPr txBox="1"/>
          <p:nvPr/>
        </p:nvSpPr>
        <p:spPr>
          <a:xfrm>
            <a:off x="3192516" y="4112172"/>
            <a:ext cx="31136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Age: </a:t>
            </a:r>
            <a:endParaRPr lang="ru-RU" b="1" dirty="0"/>
          </a:p>
          <a:p>
            <a:pPr marL="285750" indent="-285750">
              <a:buFont typeface="Arial"/>
              <a:buChar char="•"/>
            </a:pPr>
            <a:r>
              <a:rPr lang="en-US" err="1"/>
              <a:t>Средний</a:t>
            </a:r>
            <a:r>
              <a:rPr lang="en-US" dirty="0"/>
              <a:t> </a:t>
            </a:r>
            <a:r>
              <a:rPr lang="en-US" err="1"/>
              <a:t>возраст</a:t>
            </a:r>
            <a:r>
              <a:rPr lang="en-US" dirty="0"/>
              <a:t>: ~39 </a:t>
            </a:r>
            <a:r>
              <a:rPr lang="en-US" err="1"/>
              <a:t>лет</a:t>
            </a:r>
            <a:r>
              <a:rPr lang="en-US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Разброс</a:t>
            </a:r>
            <a:r>
              <a:rPr lang="en-US"/>
              <a:t>: </a:t>
            </a:r>
            <a:r>
              <a:rPr lang="en-US" err="1"/>
              <a:t>от</a:t>
            </a:r>
            <a:r>
              <a:rPr lang="en-US" dirty="0"/>
              <a:t> 18 </a:t>
            </a:r>
            <a:r>
              <a:rPr lang="en-US" err="1"/>
              <a:t>до</a:t>
            </a:r>
            <a:r>
              <a:rPr lang="en-US" dirty="0"/>
              <a:t> 92 </a:t>
            </a:r>
            <a:r>
              <a:rPr lang="en-US" err="1"/>
              <a:t>лет</a:t>
            </a:r>
            <a:r>
              <a:rPr lang="en-US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Медиана</a:t>
            </a:r>
            <a:r>
              <a:rPr lang="en-US" dirty="0"/>
              <a:t>: 37 </a:t>
            </a:r>
            <a:r>
              <a:rPr lang="en-US" err="1"/>
              <a:t>лет</a:t>
            </a:r>
            <a:endParaRPr lang="en-US"/>
          </a:p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ABA40-818D-9FC6-EF64-170783A521D1}"/>
              </a:ext>
            </a:extLst>
          </p:cNvPr>
          <p:cNvSpPr txBox="1"/>
          <p:nvPr/>
        </p:nvSpPr>
        <p:spPr>
          <a:xfrm>
            <a:off x="6496706" y="4112172"/>
            <a:ext cx="289034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Balance:</a:t>
            </a:r>
            <a:r>
              <a:rPr lang="en-US" dirty="0"/>
              <a:t> 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en-US" err="1"/>
              <a:t>Сильно</a:t>
            </a:r>
            <a:r>
              <a:rPr lang="en-US" dirty="0"/>
              <a:t> </a:t>
            </a:r>
            <a:r>
              <a:rPr lang="en-US" err="1"/>
              <a:t>варьируется</a:t>
            </a:r>
            <a:r>
              <a:rPr lang="en-US" dirty="0"/>
              <a:t>: </a:t>
            </a:r>
            <a:r>
              <a:rPr lang="en-US" err="1"/>
              <a:t>от</a:t>
            </a:r>
            <a:r>
              <a:rPr lang="en-US" dirty="0"/>
              <a:t> 0 </a:t>
            </a:r>
            <a:r>
              <a:rPr lang="en-US" err="1"/>
              <a:t>до</a:t>
            </a:r>
            <a:r>
              <a:rPr lang="en-US" dirty="0"/>
              <a:t> 250k 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Средний</a:t>
            </a:r>
            <a:r>
              <a:rPr lang="en-US" dirty="0"/>
              <a:t> </a:t>
            </a:r>
            <a:r>
              <a:rPr lang="en-US" err="1"/>
              <a:t>баланс</a:t>
            </a:r>
            <a:r>
              <a:rPr lang="en-US" dirty="0"/>
              <a:t>: ~76k 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Многие</a:t>
            </a:r>
            <a:r>
              <a:rPr lang="en-US" dirty="0"/>
              <a:t> </a:t>
            </a:r>
            <a:r>
              <a:rPr lang="en-US" err="1"/>
              <a:t>клиенты</a:t>
            </a:r>
            <a:r>
              <a:rPr lang="en-US" dirty="0"/>
              <a:t> </a:t>
            </a:r>
            <a:r>
              <a:rPr lang="en-US" err="1"/>
              <a:t>имеют</a:t>
            </a:r>
            <a:r>
              <a:rPr lang="en-US" dirty="0"/>
              <a:t> </a:t>
            </a:r>
            <a:r>
              <a:rPr lang="en-US" err="1"/>
              <a:t>нулевой</a:t>
            </a:r>
            <a:r>
              <a:rPr lang="en-US" dirty="0"/>
              <a:t> </a:t>
            </a:r>
            <a:r>
              <a:rPr lang="en-US" err="1"/>
              <a:t>баланс</a:t>
            </a:r>
            <a:endParaRPr lang="en-US"/>
          </a:p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A664F3-A6EE-B6EA-BA3B-0A8EE52EBBA2}"/>
              </a:ext>
            </a:extLst>
          </p:cNvPr>
          <p:cNvSpPr txBox="1"/>
          <p:nvPr/>
        </p:nvSpPr>
        <p:spPr>
          <a:xfrm>
            <a:off x="9485586" y="4112172"/>
            <a:ext cx="27064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NumOfProducts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ru-RU"/>
          </a:p>
          <a:p>
            <a:pPr marL="285750" indent="-285750">
              <a:buFont typeface="Arial"/>
              <a:buChar char="•"/>
            </a:pPr>
            <a:r>
              <a:rPr lang="en-US"/>
              <a:t>В </a:t>
            </a:r>
            <a:r>
              <a:rPr lang="en-US" err="1"/>
              <a:t>основном</a:t>
            </a:r>
            <a:r>
              <a:rPr lang="en-US" dirty="0"/>
              <a:t> 1-2 </a:t>
            </a:r>
            <a:r>
              <a:rPr lang="en-US" err="1"/>
              <a:t>продукта</a:t>
            </a:r>
            <a:r>
              <a:rPr lang="en-US" dirty="0"/>
              <a:t> </a:t>
            </a:r>
            <a:r>
              <a:rPr lang="en-US" err="1"/>
              <a:t>на</a:t>
            </a:r>
            <a:r>
              <a:rPr lang="en-US" dirty="0"/>
              <a:t> </a:t>
            </a:r>
            <a:r>
              <a:rPr lang="en-US" err="1"/>
              <a:t>клиента</a:t>
            </a:r>
            <a:r>
              <a:rPr lang="en-US" dirty="0"/>
              <a:t>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/>
              <a:t>Максимум</a:t>
            </a:r>
            <a:r>
              <a:rPr lang="en-US" dirty="0"/>
              <a:t> 4 </a:t>
            </a:r>
            <a:r>
              <a:rPr lang="en-US" err="1"/>
              <a:t>продукта</a:t>
            </a:r>
            <a:endParaRPr lang="en-US"/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3200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FA416-FFF9-0539-CD74-E829BCDA3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7157" y="-2778"/>
            <a:ext cx="3843640" cy="591139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forest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168A52-DE44-F85B-E2D8-4C1F977B2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587349"/>
            <a:ext cx="7588155" cy="419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(С оптимизированными признаками)</a:t>
            </a:r>
          </a:p>
        </p:txBody>
      </p:sp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2F848C-0C6A-219C-F39D-67323540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1054894"/>
            <a:ext cx="2640805" cy="385524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69FF19-FC80-7C36-2A9F-0E72EF05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6" y="1058465"/>
            <a:ext cx="5189933" cy="186570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3AF627-CCE3-75D7-97C0-8F7110F84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776" y="2981325"/>
            <a:ext cx="5189933" cy="186570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53649A-2D75-AB27-7B84-496E324DD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776" y="4916092"/>
            <a:ext cx="5189933" cy="181808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4616449-B59A-7EB3-B949-A4523D44F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" y="5006578"/>
            <a:ext cx="6849665" cy="1726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FF433-6B7B-C109-3F09-DE0C662BB0E6}"/>
              </a:ext>
            </a:extLst>
          </p:cNvPr>
          <p:cNvSpPr txBox="1"/>
          <p:nvPr/>
        </p:nvSpPr>
        <p:spPr>
          <a:xfrm>
            <a:off x="2962603" y="2404035"/>
            <a:ext cx="37531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err="1"/>
              <a:t>Undersampling</a:t>
            </a:r>
            <a:r>
              <a:rPr lang="ru-RU" i="1" dirty="0"/>
              <a:t> – 20 минут</a:t>
            </a:r>
          </a:p>
          <a:p>
            <a:r>
              <a:rPr lang="ru-RU" i="1" dirty="0"/>
              <a:t>Class </a:t>
            </a:r>
            <a:r>
              <a:rPr lang="ru-RU" i="1" err="1"/>
              <a:t>weight</a:t>
            </a:r>
            <a:r>
              <a:rPr lang="ru-RU" i="1" dirty="0"/>
              <a:t> </a:t>
            </a:r>
            <a:r>
              <a:rPr lang="ru-RU" i="1" err="1"/>
              <a:t>balance</a:t>
            </a:r>
            <a:r>
              <a:rPr lang="ru-RU" i="1" dirty="0"/>
              <a:t> – 28 минут</a:t>
            </a:r>
          </a:p>
          <a:p>
            <a:r>
              <a:rPr lang="ru-RU" i="1" dirty="0"/>
              <a:t>SMOTE – 41 минут</a:t>
            </a:r>
          </a:p>
        </p:txBody>
      </p:sp>
    </p:spTree>
    <p:extLst>
      <p:ext uri="{BB962C8B-B14F-4D97-AF65-F5344CB8AC3E}">
        <p14:creationId xmlns:p14="http://schemas.microsoft.com/office/powerpoint/2010/main" val="474914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2FC60B-493E-4271-9FE8-53B78E19B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67CFF-AD83-FC96-E419-8562A0C6F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Random forest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10692-22BF-6222-8237-ED9FCC07C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61" y="5329548"/>
            <a:ext cx="11402404" cy="7257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/>
              <a:t>(С оптимизированными признаками)</a:t>
            </a:r>
          </a:p>
        </p:txBody>
      </p:sp>
      <p:pic>
        <p:nvPicPr>
          <p:cNvPr id="11" name="Рисунок 10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6B6B72-3AAF-F0E5-851D-C56BC5C2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309024"/>
            <a:ext cx="3648456" cy="271809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D3E008-9FB6-DA40-FC5A-8E28E71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309024"/>
            <a:ext cx="3648456" cy="271809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DC79745-6B50-AB5D-515E-3655C3E8B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309024"/>
            <a:ext cx="3648456" cy="27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54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A13CF-FB15-691C-A83B-EC8C80B91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845CD133-2398-9ECA-04B3-0C86CA10F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80FAB-BF1D-1505-70A4-F35054324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9832" y="703035"/>
            <a:ext cx="3959309" cy="691053"/>
          </a:xfrm>
        </p:spPr>
        <p:txBody>
          <a:bodyPr>
            <a:normAutofit/>
          </a:bodyPr>
          <a:lstStyle/>
          <a:p>
            <a:pPr algn="l"/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forest</a:t>
            </a:r>
            <a:endParaRPr lang="ru-RU" err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801FFC-4AF9-C743-7922-F0D78A507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9160" y="1436944"/>
            <a:ext cx="3689747" cy="113839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dirty="0"/>
              <a:t>(С оптимизированными признаками)</a:t>
            </a:r>
            <a:endParaRPr lang="ru-RU"/>
          </a:p>
        </p:txBody>
      </p:sp>
      <p:pic>
        <p:nvPicPr>
          <p:cNvPr id="6" name="Рисунок 5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047D90-FEF9-D595-FCEB-7F05ABF88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4" r="6894" b="-2"/>
          <a:stretch>
            <a:fillRect/>
          </a:stretch>
        </p:blipFill>
        <p:spPr>
          <a:xfrm>
            <a:off x="952499" y="2607"/>
            <a:ext cx="5859384" cy="354905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число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610F62A-ABED-291B-03B5-554B669A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21" r="4463" b="2"/>
          <a:stretch>
            <a:fillRect/>
          </a:stretch>
        </p:blipFill>
        <p:spPr>
          <a:xfrm>
            <a:off x="1069002" y="3426184"/>
            <a:ext cx="5028861" cy="330043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4E3CDF-74A0-25F0-69DD-26F911BD6A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52" r="5200" b="-1"/>
          <a:stretch>
            <a:fillRect/>
          </a:stretch>
        </p:blipFill>
        <p:spPr>
          <a:xfrm>
            <a:off x="6283899" y="3474921"/>
            <a:ext cx="5177073" cy="33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54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C370D-2328-59EC-0ED7-38236E86A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2D05C-932C-E2A2-8A72-29E57DD3A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Random forest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E779DE-E762-0ECA-ABB2-A01442CBE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61" y="5329548"/>
            <a:ext cx="11402404" cy="7257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/>
              <a:t>(С оптимизированными признаками)</a:t>
            </a:r>
          </a:p>
        </p:txBody>
      </p:sp>
      <p:pic>
        <p:nvPicPr>
          <p:cNvPr id="5" name="Рисунок 4" descr="Изображение выглядит как текст, График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62B4E8-14EC-D5C6-F391-B76361E0B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760520"/>
            <a:ext cx="3648456" cy="1815107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График, линия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05D453B-7592-FB53-219A-49018AEF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765080"/>
            <a:ext cx="3648456" cy="1805986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График, диаграмм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54FE3D-1E3B-0097-04A4-88D7446EA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765080"/>
            <a:ext cx="3648456" cy="18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83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54F4C-6392-380B-9164-67BF88714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19033-6966-4917-DFAA-D1288A7DC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74" y="1635260"/>
            <a:ext cx="3348297" cy="2241755"/>
          </a:xfrm>
        </p:spPr>
        <p:txBody>
          <a:bodyPr>
            <a:normAutofit/>
          </a:bodyPr>
          <a:lstStyle/>
          <a:p>
            <a:pPr algn="l"/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forest</a:t>
            </a:r>
            <a:endParaRPr lang="ru-RU" err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5595B9-88A4-7C32-9F14-39B2521FB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074" y="4003563"/>
            <a:ext cx="3348297" cy="118458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dirty="0"/>
              <a:t>(С оптимизированными признаками)</a:t>
            </a:r>
            <a:endParaRPr lang="ru-RU"/>
          </a:p>
        </p:txBody>
      </p:sp>
      <p:pic>
        <p:nvPicPr>
          <p:cNvPr id="4" name="Рисунок 3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246C08-C332-A9C2-48AD-663A7FFF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99" y="847927"/>
            <a:ext cx="7390808" cy="51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48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639B1-F676-703B-82B5-0C06C2088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Возраст дерева, показанный годичными кольцами">
            <a:extLst>
              <a:ext uri="{FF2B5EF4-FFF2-40B4-BE49-F238E27FC236}">
                <a16:creationId xmlns:a16="http://schemas.microsoft.com/office/drawing/2014/main" id="{23B251CC-0B60-E34D-D463-E1FB54DC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12" r="9085" b="14478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FF197-9699-6B7A-17A6-5827B3621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>
            <a:normAutofit/>
          </a:bodyPr>
          <a:lstStyle/>
          <a:p>
            <a:pPr algn="l"/>
            <a:r>
              <a:rPr lang="ru-RU" i="1" err="1">
                <a:solidFill>
                  <a:schemeClr val="bg1"/>
                </a:solidFill>
              </a:rPr>
              <a:t>XGBoost</a:t>
            </a:r>
            <a:endParaRPr lang="ru-RU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3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9A2E3-A75F-3F43-9B97-C9DAC45BB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5579" y="-2778"/>
            <a:ext cx="2420842" cy="704248"/>
          </a:xfrm>
        </p:spPr>
        <p:txBody>
          <a:bodyPr/>
          <a:lstStyle/>
          <a:p>
            <a:r>
              <a:rPr lang="ru-RU" dirty="0" err="1"/>
              <a:t>XGBoost</a:t>
            </a:r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7482C47-9913-4BB5-E99D-94D07F13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5" y="800099"/>
            <a:ext cx="3949302" cy="294203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2C5862-40B5-42FC-65B0-61EE3B07F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" y="3957637"/>
            <a:ext cx="3942160" cy="220503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099B5F-4F65-A5E8-AA53-172E61F27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2" y="4557714"/>
            <a:ext cx="7975995" cy="1606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F73E17-2C4D-1F47-9E72-596127D5DDE0}"/>
              </a:ext>
            </a:extLst>
          </p:cNvPr>
          <p:cNvSpPr txBox="1"/>
          <p:nvPr/>
        </p:nvSpPr>
        <p:spPr>
          <a:xfrm>
            <a:off x="6422600" y="1915469"/>
            <a:ext cx="65755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err="1"/>
              <a:t>Undersampling</a:t>
            </a:r>
            <a:r>
              <a:rPr lang="ru-RU" i="1" dirty="0"/>
              <a:t> – 15 минут</a:t>
            </a:r>
          </a:p>
          <a:p>
            <a:r>
              <a:rPr lang="ru-RU" i="1" dirty="0"/>
              <a:t>SMOTE – 41 минуты</a:t>
            </a:r>
          </a:p>
          <a:p>
            <a:r>
              <a:rPr lang="ru-RU" i="1" err="1"/>
              <a:t>Baseline</a:t>
            </a:r>
            <a:r>
              <a:rPr lang="ru-RU" i="1" dirty="0"/>
              <a:t> – 24 минуты</a:t>
            </a:r>
          </a:p>
          <a:p>
            <a:r>
              <a:rPr lang="ru-RU" i="1" dirty="0"/>
              <a:t>Class </a:t>
            </a:r>
            <a:r>
              <a:rPr lang="ru-RU" i="1" dirty="0" err="1"/>
              <a:t>weight</a:t>
            </a:r>
            <a:r>
              <a:rPr lang="ru-RU" i="1" dirty="0"/>
              <a:t> </a:t>
            </a:r>
            <a:r>
              <a:rPr lang="ru-RU" i="1" dirty="0" err="1"/>
              <a:t>balace</a:t>
            </a:r>
            <a:r>
              <a:rPr lang="ru-RU" i="1" dirty="0"/>
              <a:t> – 22 минуты</a:t>
            </a:r>
          </a:p>
        </p:txBody>
      </p:sp>
    </p:spTree>
    <p:extLst>
      <p:ext uri="{BB962C8B-B14F-4D97-AF65-F5344CB8AC3E}">
        <p14:creationId xmlns:p14="http://schemas.microsoft.com/office/powerpoint/2010/main" val="2233196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050A3-EE7F-3700-F3A3-175CDA352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FB2D4B-B46E-E7E8-FC82-2AE683A1E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185" y="1513491"/>
            <a:ext cx="3271345" cy="2468456"/>
          </a:xfrm>
        </p:spPr>
        <p:txBody>
          <a:bodyPr>
            <a:normAutofit/>
          </a:bodyPr>
          <a:lstStyle/>
          <a:p>
            <a:pPr algn="l"/>
            <a:r>
              <a:rPr lang="ru-RU" dirty="0" err="1"/>
              <a:t>XGBoost</a:t>
            </a:r>
            <a:endParaRPr lang="ru-RU" err="1"/>
          </a:p>
        </p:txBody>
      </p:sp>
      <p:pic>
        <p:nvPicPr>
          <p:cNvPr id="9" name="Рисунок 8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74E435-8A34-800F-763C-4BAA7032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13" y="989286"/>
            <a:ext cx="3139456" cy="233889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736FF37-65D5-0F82-9041-52AE39CB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20" y="992024"/>
            <a:ext cx="3135804" cy="2336174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A1F446-83BF-B455-DB0F-0E550627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29" y="3508302"/>
            <a:ext cx="3168339" cy="236041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6A9830-8F40-58CA-F9EA-D18AE783F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323" y="3508301"/>
            <a:ext cx="3168339" cy="23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48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D2D85-4B20-6B63-A41D-4F73BE10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52E8C1-03EF-3B8D-5612-4CDB1E01E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74BDC-722B-CE97-2467-36A0BE526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9795" y="1567592"/>
            <a:ext cx="3398250" cy="2208355"/>
          </a:xfrm>
        </p:spPr>
        <p:txBody>
          <a:bodyPr>
            <a:normAutofit/>
          </a:bodyPr>
          <a:lstStyle/>
          <a:p>
            <a:pPr algn="l"/>
            <a:r>
              <a:rPr lang="ru-RU" sz="4400"/>
              <a:t>XGBoost</a:t>
            </a:r>
          </a:p>
        </p:txBody>
      </p:sp>
      <p:pic>
        <p:nvPicPr>
          <p:cNvPr id="5" name="Рисунок 4" descr="Изображение выглядит как текст, снимок экрана, диаграмм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BEAF333-7DBD-6B9A-674D-CCE48334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4" r="19007"/>
          <a:stretch>
            <a:fillRect/>
          </a:stretch>
        </p:blipFill>
        <p:spPr>
          <a:xfrm>
            <a:off x="-1905" y="1"/>
            <a:ext cx="3660907" cy="3379739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93B9EE-CB27-32DE-62CA-4632C31118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6" r="19820"/>
          <a:stretch>
            <a:fillRect/>
          </a:stretch>
        </p:blipFill>
        <p:spPr>
          <a:xfrm>
            <a:off x="3711121" y="-1"/>
            <a:ext cx="3654725" cy="3379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67E156-3BF9-BA87-C8DC-69E4E75EE2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81" r="14696" b="1"/>
          <a:stretch>
            <a:fillRect/>
          </a:stretch>
        </p:blipFill>
        <p:spPr>
          <a:xfrm>
            <a:off x="-1905" y="3431343"/>
            <a:ext cx="3660907" cy="3427847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506324-9E6C-1B76-A1D9-2A95A4133D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975" r="14725" b="1"/>
          <a:stretch>
            <a:fillRect/>
          </a:stretch>
        </p:blipFill>
        <p:spPr>
          <a:xfrm>
            <a:off x="3711121" y="3431343"/>
            <a:ext cx="3654722" cy="34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4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BF37B-AA34-4805-38E1-464F6DDF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52E8C1-03EF-3B8D-5612-4CDB1E01E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65321-D841-3748-3A2E-B28E9BC9A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9795" y="1567592"/>
            <a:ext cx="3398250" cy="2208355"/>
          </a:xfrm>
        </p:spPr>
        <p:txBody>
          <a:bodyPr>
            <a:normAutofit/>
          </a:bodyPr>
          <a:lstStyle/>
          <a:p>
            <a:pPr algn="l"/>
            <a:r>
              <a:rPr lang="ru-RU" sz="4400"/>
              <a:t>XGBoost</a:t>
            </a:r>
          </a:p>
        </p:txBody>
      </p:sp>
      <p:pic>
        <p:nvPicPr>
          <p:cNvPr id="5" name="Рисунок 4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CBE78D-ACBA-3A57-9B58-E1F15960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9526"/>
          <a:stretch>
            <a:fillRect/>
          </a:stretch>
        </p:blipFill>
        <p:spPr>
          <a:xfrm>
            <a:off x="-1905" y="1"/>
            <a:ext cx="3660907" cy="337973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6B2A71-8EB6-250D-946A-EAFA8A50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9371"/>
          <a:stretch>
            <a:fillRect/>
          </a:stretch>
        </p:blipFill>
        <p:spPr>
          <a:xfrm>
            <a:off x="3711121" y="-1"/>
            <a:ext cx="3654725" cy="3379739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F3FAE3-BF31-DBAB-E55F-384F122A36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8238"/>
          <a:stretch>
            <a:fillRect/>
          </a:stretch>
        </p:blipFill>
        <p:spPr>
          <a:xfrm>
            <a:off x="-1905" y="3431343"/>
            <a:ext cx="3660907" cy="3427847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линия, График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0BF375F-3872-4DBF-592D-D479000EB4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3" b="8081"/>
          <a:stretch>
            <a:fillRect/>
          </a:stretch>
        </p:blipFill>
        <p:spPr>
          <a:xfrm>
            <a:off x="3711121" y="3431343"/>
            <a:ext cx="3654722" cy="34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2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444FDF-8024-6D3D-3B00-3EE3A2C5B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95" y="349018"/>
            <a:ext cx="4132880" cy="6156885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just"/>
            <a:r>
              <a:rPr lang="ru-RU" b="1" dirty="0">
                <a:ea typeface="+mn-lt"/>
                <a:cs typeface="+mn-lt"/>
              </a:rPr>
              <a:t>Географическое распределение (</a:t>
            </a:r>
            <a:r>
              <a:rPr lang="ru-RU" b="1" err="1">
                <a:ea typeface="+mn-lt"/>
                <a:cs typeface="+mn-lt"/>
              </a:rPr>
              <a:t>Geography</a:t>
            </a:r>
            <a:r>
              <a:rPr lang="ru-RU" b="1" dirty="0">
                <a:ea typeface="+mn-lt"/>
                <a:cs typeface="+mn-lt"/>
              </a:rPr>
              <a:t>)</a:t>
            </a:r>
            <a:endParaRPr lang="ru-RU" b="1" dirty="0"/>
          </a:p>
          <a:p>
            <a:pPr algn="just"/>
            <a:r>
              <a:rPr lang="ru-RU" dirty="0">
                <a:ea typeface="+mn-lt"/>
                <a:cs typeface="+mn-lt"/>
              </a:rPr>
              <a:t>Что показывает: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Визуализирует процентное соотношение клиентов по странам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Показывает долю каждой страны в общей клиентской базе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Демонстрирует структуру географического покрытия банка</a:t>
            </a:r>
            <a:endParaRPr lang="ru-RU" dirty="0"/>
          </a:p>
          <a:p>
            <a:pPr algn="just"/>
            <a:r>
              <a:rPr lang="ru-RU" b="1" dirty="0">
                <a:ea typeface="+mn-lt"/>
                <a:cs typeface="+mn-lt"/>
              </a:rPr>
              <a:t>Гендерное распределение (</a:t>
            </a:r>
            <a:r>
              <a:rPr lang="ru-RU" b="1" err="1">
                <a:ea typeface="+mn-lt"/>
                <a:cs typeface="+mn-lt"/>
              </a:rPr>
              <a:t>Gender</a:t>
            </a:r>
            <a:r>
              <a:rPr lang="ru-RU" b="1" dirty="0">
                <a:ea typeface="+mn-lt"/>
                <a:cs typeface="+mn-lt"/>
              </a:rPr>
              <a:t>)</a:t>
            </a:r>
            <a:endParaRPr lang="ru-RU" b="1" dirty="0"/>
          </a:p>
          <a:p>
            <a:pPr algn="just"/>
            <a:r>
              <a:rPr lang="ru-RU" dirty="0">
                <a:ea typeface="+mn-lt"/>
                <a:cs typeface="+mn-lt"/>
              </a:rPr>
              <a:t>Что показывает: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Распределение клиентов по половому признаку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Соотношение мужчин и женщин в клиентской базе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Баланс гендерного представительства</a:t>
            </a:r>
            <a:endParaRPr lang="ru-RU" dirty="0"/>
          </a:p>
          <a:p>
            <a:pPr algn="just"/>
            <a:r>
              <a:rPr lang="ru-RU" b="1" dirty="0">
                <a:ea typeface="+mn-lt"/>
                <a:cs typeface="+mn-lt"/>
              </a:rPr>
              <a:t>Наличие кредитной карты (</a:t>
            </a:r>
            <a:r>
              <a:rPr lang="ru-RU" b="1" dirty="0" err="1">
                <a:ea typeface="+mn-lt"/>
                <a:cs typeface="+mn-lt"/>
              </a:rPr>
              <a:t>HasCrCard</a:t>
            </a:r>
            <a:r>
              <a:rPr lang="ru-RU" b="1" dirty="0">
                <a:ea typeface="+mn-lt"/>
                <a:cs typeface="+mn-lt"/>
              </a:rPr>
              <a:t>)</a:t>
            </a:r>
            <a:endParaRPr lang="ru-RU" b="1" dirty="0"/>
          </a:p>
          <a:p>
            <a:pPr algn="just"/>
            <a:r>
              <a:rPr lang="ru-RU" dirty="0">
                <a:ea typeface="+mn-lt"/>
                <a:cs typeface="+mn-lt"/>
              </a:rPr>
              <a:t>Что показывает: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Абсолютные количества клиентов с картой и без карты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Визуальное сравнение двух категорий через высоту столбцов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Соотношение обладателей карт к </a:t>
            </a:r>
            <a:r>
              <a:rPr lang="ru-RU" dirty="0" err="1">
                <a:ea typeface="+mn-lt"/>
                <a:cs typeface="+mn-lt"/>
              </a:rPr>
              <a:t>необладателям</a:t>
            </a:r>
            <a:endParaRPr lang="ru-RU" dirty="0" err="1"/>
          </a:p>
          <a:p>
            <a:pPr algn="just"/>
            <a:r>
              <a:rPr lang="ru-RU" b="1" dirty="0">
                <a:ea typeface="+mn-lt"/>
                <a:cs typeface="+mn-lt"/>
              </a:rPr>
              <a:t>Активность клиентов (</a:t>
            </a:r>
            <a:r>
              <a:rPr lang="ru-RU" b="1" dirty="0" err="1">
                <a:ea typeface="+mn-lt"/>
                <a:cs typeface="+mn-lt"/>
              </a:rPr>
              <a:t>IsActiveMember</a:t>
            </a:r>
            <a:r>
              <a:rPr lang="ru-RU" b="1" dirty="0">
                <a:ea typeface="+mn-lt"/>
                <a:cs typeface="+mn-lt"/>
              </a:rPr>
              <a:t>)</a:t>
            </a:r>
            <a:endParaRPr lang="ru-RU" b="1" dirty="0"/>
          </a:p>
          <a:p>
            <a:pPr algn="just"/>
            <a:r>
              <a:rPr lang="ru-RU" dirty="0">
                <a:ea typeface="+mn-lt"/>
                <a:cs typeface="+mn-lt"/>
              </a:rPr>
              <a:t>Что показывает: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Распределение клиентов по уровню активности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Соотношение активных и неактивных пользователей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Баланс вовлеченности в клиентской базе</a:t>
            </a:r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EFD1F2B-B09C-D7D0-A68C-922A33014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989" y="45983"/>
            <a:ext cx="7815849" cy="4972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98B90-9A3F-089F-DC49-F43D5EDBCE70}"/>
              </a:ext>
            </a:extLst>
          </p:cNvPr>
          <p:cNvSpPr txBox="1"/>
          <p:nvPr/>
        </p:nvSpPr>
        <p:spPr>
          <a:xfrm>
            <a:off x="4526019" y="5215761"/>
            <a:ext cx="740979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err="1"/>
              <a:t>Категориальные</a:t>
            </a:r>
            <a:r>
              <a:rPr lang="en-US" sz="1200" dirty="0"/>
              <a:t> </a:t>
            </a:r>
            <a:r>
              <a:rPr lang="en-US" sz="1200" err="1"/>
              <a:t>признаки</a:t>
            </a:r>
            <a:r>
              <a:rPr lang="en-US" sz="1200" dirty="0"/>
              <a:t> </a:t>
            </a:r>
            <a:r>
              <a:rPr lang="en-US" sz="1200" err="1"/>
              <a:t>представляют</a:t>
            </a:r>
            <a:r>
              <a:rPr lang="en-US" sz="1200" dirty="0"/>
              <a:t> </a:t>
            </a:r>
            <a:r>
              <a:rPr lang="en-US" sz="1200" err="1"/>
              <a:t>значительную</a:t>
            </a:r>
            <a:r>
              <a:rPr lang="en-US" sz="1200" dirty="0"/>
              <a:t> </a:t>
            </a:r>
            <a:r>
              <a:rPr lang="en-US" sz="1200" err="1"/>
              <a:t>ценность</a:t>
            </a:r>
            <a:r>
              <a:rPr lang="en-US" sz="1200" dirty="0"/>
              <a:t> </a:t>
            </a:r>
            <a:r>
              <a:rPr lang="en-US" sz="1200" err="1"/>
              <a:t>для</a:t>
            </a:r>
            <a:r>
              <a:rPr lang="en-US" sz="1200" dirty="0"/>
              <a:t> </a:t>
            </a:r>
            <a:r>
              <a:rPr lang="en-US" sz="1200" err="1"/>
              <a:t>прогнозирования</a:t>
            </a:r>
            <a:r>
              <a:rPr lang="en-US" sz="1200" dirty="0"/>
              <a:t> </a:t>
            </a:r>
            <a:r>
              <a:rPr lang="en-US" sz="1200" err="1"/>
              <a:t>оттока</a:t>
            </a:r>
            <a:r>
              <a:rPr lang="en-US" sz="1200" dirty="0"/>
              <a:t>, </a:t>
            </a:r>
            <a:r>
              <a:rPr lang="en-US" sz="1200" err="1"/>
              <a:t>особенно</a:t>
            </a:r>
            <a:r>
              <a:rPr lang="en-US" sz="1200" dirty="0"/>
              <a:t> </a:t>
            </a:r>
            <a:r>
              <a:rPr lang="en-US" sz="1200" err="1"/>
              <a:t>показатели</a:t>
            </a:r>
            <a:r>
              <a:rPr lang="en-US" sz="1200" dirty="0"/>
              <a:t> </a:t>
            </a:r>
            <a:r>
              <a:rPr lang="en-US" sz="1200" err="1"/>
              <a:t>вовлеченности</a:t>
            </a:r>
            <a:r>
              <a:rPr lang="en-US" sz="1200" dirty="0"/>
              <a:t> (</a:t>
            </a:r>
            <a:r>
              <a:rPr lang="en-US" sz="1200" err="1"/>
              <a:t>IsActiveMember</a:t>
            </a:r>
            <a:r>
              <a:rPr lang="en-US" sz="1200" dirty="0"/>
              <a:t>) и </a:t>
            </a:r>
            <a:r>
              <a:rPr lang="en-US" sz="1200" err="1"/>
              <a:t>продуктового</a:t>
            </a:r>
            <a:r>
              <a:rPr lang="en-US" sz="1200" dirty="0"/>
              <a:t> </a:t>
            </a:r>
            <a:r>
              <a:rPr lang="en-US" sz="1200" err="1"/>
              <a:t>поведения</a:t>
            </a:r>
            <a:r>
              <a:rPr lang="en-US" sz="1200" dirty="0"/>
              <a:t> (</a:t>
            </a:r>
            <a:r>
              <a:rPr lang="en-US" sz="1200" err="1"/>
              <a:t>HasCrCard</a:t>
            </a:r>
            <a:r>
              <a:rPr lang="en-US" sz="1200" dirty="0"/>
              <a:t>). </a:t>
            </a:r>
            <a:r>
              <a:rPr lang="en-US" sz="1200" err="1"/>
              <a:t>Географический</a:t>
            </a:r>
            <a:r>
              <a:rPr lang="en-US" sz="1200" dirty="0"/>
              <a:t> </a:t>
            </a:r>
            <a:r>
              <a:rPr lang="en-US" sz="1200" err="1"/>
              <a:t>признак</a:t>
            </a:r>
            <a:r>
              <a:rPr lang="en-US" sz="1200" dirty="0"/>
              <a:t> </a:t>
            </a:r>
            <a:r>
              <a:rPr lang="en-US" sz="1200" err="1"/>
              <a:t>может</a:t>
            </a:r>
            <a:r>
              <a:rPr lang="en-US" sz="1200" dirty="0"/>
              <a:t> </a:t>
            </a:r>
            <a:r>
              <a:rPr lang="en-US" sz="1200" err="1"/>
              <a:t>выявить</a:t>
            </a:r>
            <a:r>
              <a:rPr lang="en-US" sz="1200" dirty="0"/>
              <a:t> </a:t>
            </a:r>
            <a:r>
              <a:rPr lang="en-US" sz="1200" err="1"/>
              <a:t>важные</a:t>
            </a:r>
            <a:r>
              <a:rPr lang="en-US" sz="1200" dirty="0"/>
              <a:t> </a:t>
            </a:r>
            <a:r>
              <a:rPr lang="en-US" sz="1200" err="1"/>
              <a:t>региональные</a:t>
            </a:r>
            <a:r>
              <a:rPr lang="en-US" sz="1200" dirty="0"/>
              <a:t> </a:t>
            </a:r>
            <a:r>
              <a:rPr lang="en-US" sz="1200" err="1"/>
              <a:t>тенденции</a:t>
            </a:r>
            <a:r>
              <a:rPr lang="en-US" sz="1200" dirty="0"/>
              <a:t>, в </a:t>
            </a:r>
            <a:r>
              <a:rPr lang="en-US" sz="1200" err="1"/>
              <a:t>то</a:t>
            </a:r>
            <a:r>
              <a:rPr lang="en-US" sz="1200" dirty="0"/>
              <a:t> </a:t>
            </a:r>
            <a:r>
              <a:rPr lang="en-US" sz="1200" err="1"/>
              <a:t>время</a:t>
            </a:r>
            <a:r>
              <a:rPr lang="en-US" sz="1200" dirty="0"/>
              <a:t> </a:t>
            </a:r>
            <a:r>
              <a:rPr lang="en-US" sz="1200" err="1"/>
              <a:t>как</a:t>
            </a:r>
            <a:r>
              <a:rPr lang="en-US" sz="1200" dirty="0"/>
              <a:t> </a:t>
            </a:r>
            <a:r>
              <a:rPr lang="en-US" sz="1200" err="1"/>
              <a:t>гендерный</a:t>
            </a:r>
            <a:r>
              <a:rPr lang="en-US" sz="1200" dirty="0"/>
              <a:t> </a:t>
            </a:r>
            <a:r>
              <a:rPr lang="en-US" sz="1200" err="1"/>
              <a:t>фактор</a:t>
            </a:r>
            <a:r>
              <a:rPr lang="en-US" sz="1200" dirty="0"/>
              <a:t> </a:t>
            </a:r>
            <a:r>
              <a:rPr lang="en-US" sz="1200" err="1"/>
              <a:t>требует</a:t>
            </a:r>
            <a:r>
              <a:rPr lang="en-US" sz="1200" dirty="0"/>
              <a:t> </a:t>
            </a:r>
            <a:r>
              <a:rPr lang="en-US" sz="1200" err="1"/>
              <a:t>дополнительной</a:t>
            </a:r>
            <a:r>
              <a:rPr lang="en-US" sz="1200" dirty="0"/>
              <a:t> </a:t>
            </a:r>
            <a:r>
              <a:rPr lang="en-US" sz="1200" err="1"/>
              <a:t>проверки</a:t>
            </a:r>
            <a:r>
              <a:rPr lang="en-US" sz="1200" dirty="0"/>
              <a:t> </a:t>
            </a:r>
            <a:r>
              <a:rPr lang="en-US" sz="1200" err="1"/>
              <a:t>статистической</a:t>
            </a:r>
            <a:r>
              <a:rPr lang="en-US" sz="1200" dirty="0"/>
              <a:t> </a:t>
            </a:r>
            <a:r>
              <a:rPr lang="en-US" sz="1200" err="1"/>
              <a:t>значимости</a:t>
            </a:r>
            <a:r>
              <a:rPr lang="en-US" sz="1200" dirty="0"/>
              <a:t>. </a:t>
            </a:r>
            <a:r>
              <a:rPr lang="en-US" sz="1200" err="1"/>
              <a:t>Ключевое</a:t>
            </a:r>
            <a:r>
              <a:rPr lang="en-US" sz="1200" dirty="0"/>
              <a:t> </a:t>
            </a:r>
            <a:r>
              <a:rPr lang="en-US" sz="1200" err="1"/>
              <a:t>преимущество</a:t>
            </a:r>
            <a:r>
              <a:rPr lang="en-US" sz="1200" dirty="0"/>
              <a:t>: </a:t>
            </a:r>
            <a:r>
              <a:rPr lang="en-US" sz="1200" err="1"/>
              <a:t>Все</a:t>
            </a:r>
            <a:r>
              <a:rPr lang="en-US" sz="1200" dirty="0"/>
              <a:t> </a:t>
            </a:r>
            <a:r>
              <a:rPr lang="en-US" sz="1200" err="1"/>
              <a:t>категориальные</a:t>
            </a:r>
            <a:r>
              <a:rPr lang="en-US" sz="1200" dirty="0"/>
              <a:t> </a:t>
            </a:r>
            <a:r>
              <a:rPr lang="en-US" sz="1200" err="1"/>
              <a:t>признаки</a:t>
            </a:r>
            <a:r>
              <a:rPr lang="en-US" sz="1200" dirty="0"/>
              <a:t> </a:t>
            </a:r>
            <a:r>
              <a:rPr lang="en-US" sz="1200" err="1"/>
              <a:t>имеют</a:t>
            </a:r>
            <a:r>
              <a:rPr lang="en-US" sz="1200" dirty="0"/>
              <a:t> </a:t>
            </a:r>
            <a:r>
              <a:rPr lang="en-US" sz="1200" err="1"/>
              <a:t>четкие</a:t>
            </a:r>
            <a:r>
              <a:rPr lang="en-US" sz="1200" dirty="0"/>
              <a:t> </a:t>
            </a:r>
            <a:r>
              <a:rPr lang="en-US" sz="1200" err="1"/>
              <a:t>бизнес-интерпретации</a:t>
            </a:r>
            <a:r>
              <a:rPr lang="en-US" sz="1200" dirty="0"/>
              <a:t>, </a:t>
            </a:r>
            <a:r>
              <a:rPr lang="en-US" sz="1200" err="1"/>
              <a:t>что</a:t>
            </a:r>
            <a:r>
              <a:rPr lang="en-US" sz="1200" dirty="0"/>
              <a:t> </a:t>
            </a:r>
            <a:r>
              <a:rPr lang="en-US" sz="1200" err="1"/>
              <a:t>позволит</a:t>
            </a:r>
            <a:r>
              <a:rPr lang="en-US" sz="1200" dirty="0"/>
              <a:t> </a:t>
            </a:r>
            <a:r>
              <a:rPr lang="en-US" sz="1200" err="1"/>
              <a:t>не</a:t>
            </a:r>
            <a:r>
              <a:rPr lang="en-US" sz="1200" dirty="0"/>
              <a:t> </a:t>
            </a:r>
            <a:r>
              <a:rPr lang="en-US" sz="1200" err="1"/>
              <a:t>только</a:t>
            </a:r>
            <a:r>
              <a:rPr lang="en-US" sz="1200" dirty="0"/>
              <a:t> </a:t>
            </a:r>
            <a:r>
              <a:rPr lang="en-US" sz="1200" err="1"/>
              <a:t>строить</a:t>
            </a:r>
            <a:r>
              <a:rPr lang="en-US" sz="1200" dirty="0"/>
              <a:t> </a:t>
            </a:r>
            <a:r>
              <a:rPr lang="en-US" sz="1200" err="1"/>
              <a:t>точные</a:t>
            </a:r>
            <a:r>
              <a:rPr lang="en-US" sz="1200" dirty="0"/>
              <a:t> </a:t>
            </a:r>
            <a:r>
              <a:rPr lang="en-US" sz="1200" err="1"/>
              <a:t>прогнозы</a:t>
            </a:r>
            <a:r>
              <a:rPr lang="en-US" sz="1200" dirty="0"/>
              <a:t>, </a:t>
            </a:r>
            <a:r>
              <a:rPr lang="en-US" sz="1200" err="1"/>
              <a:t>но</a:t>
            </a:r>
            <a:r>
              <a:rPr lang="en-US" sz="1200" dirty="0"/>
              <a:t> и </a:t>
            </a:r>
            <a:r>
              <a:rPr lang="en-US" sz="1200" err="1"/>
              <a:t>формулировать</a:t>
            </a:r>
            <a:r>
              <a:rPr lang="en-US" sz="1200" dirty="0"/>
              <a:t> </a:t>
            </a:r>
            <a:r>
              <a:rPr lang="en-US" sz="1200" err="1"/>
              <a:t>конкретные</a:t>
            </a:r>
            <a:r>
              <a:rPr lang="en-US" sz="1200" dirty="0"/>
              <a:t> </a:t>
            </a:r>
            <a:r>
              <a:rPr lang="en-US" sz="1200" err="1"/>
              <a:t>действия</a:t>
            </a:r>
            <a:r>
              <a:rPr lang="en-US" sz="1200" dirty="0"/>
              <a:t> </a:t>
            </a:r>
            <a:r>
              <a:rPr lang="en-US" sz="1200" err="1"/>
              <a:t>по</a:t>
            </a:r>
            <a:r>
              <a:rPr lang="en-US" sz="1200" dirty="0"/>
              <a:t> </a:t>
            </a:r>
            <a:r>
              <a:rPr lang="en-US" sz="1200" err="1"/>
              <a:t>удержанию</a:t>
            </a:r>
            <a:r>
              <a:rPr lang="en-US" sz="1200" dirty="0"/>
              <a:t> </a:t>
            </a:r>
            <a:r>
              <a:rPr lang="en-US" sz="1200" err="1"/>
              <a:t>клиентов</a:t>
            </a:r>
            <a:r>
              <a:rPr lang="en-US" sz="1200" dirty="0"/>
              <a:t>.</a:t>
            </a:r>
            <a:endParaRPr lang="ru-RU"/>
          </a:p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979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5B224A-13EA-CDB7-EADF-4097BF59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3865200-7153-B509-CE27-08E98D692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37EA7-BDD0-72ED-DBCB-B0869F3DC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0185" y="1513491"/>
            <a:ext cx="3271345" cy="2468456"/>
          </a:xfrm>
        </p:spPr>
        <p:txBody>
          <a:bodyPr>
            <a:normAutofit/>
          </a:bodyPr>
          <a:lstStyle/>
          <a:p>
            <a:pPr algn="l"/>
            <a:r>
              <a:rPr lang="ru-RU" dirty="0" err="1"/>
              <a:t>XGBoost</a:t>
            </a:r>
            <a:endParaRPr lang="ru-RU" err="1"/>
          </a:p>
        </p:txBody>
      </p:sp>
      <p:pic>
        <p:nvPicPr>
          <p:cNvPr id="5" name="Рисунок 4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90C26E-56E2-B8AE-CFD0-42204D25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1" y="1550914"/>
            <a:ext cx="3590439" cy="1777267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График, текс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35942A-4BF2-8ED2-A2D6-1CC3311C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20" y="1555946"/>
            <a:ext cx="3580308" cy="1772252"/>
          </a:xfrm>
          <a:prstGeom prst="rect">
            <a:avLst/>
          </a:prstGeom>
        </p:spPr>
      </p:pic>
      <p:pic>
        <p:nvPicPr>
          <p:cNvPr id="3" name="Рисунок 2" descr="Изображение выглядит как линия, График, текс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A14C78-CFA2-796A-B46D-7A64EC69B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31" y="3508302"/>
            <a:ext cx="3590438" cy="1777267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77143D7-94CF-C5D1-0CBD-97EA9395B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323" y="3508301"/>
            <a:ext cx="3580308" cy="17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09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B72E3-A839-5F20-5F12-10F7FE7C9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56856-06CC-C1DF-2799-3A579612F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74" y="1635260"/>
            <a:ext cx="3348297" cy="2241755"/>
          </a:xfrm>
        </p:spPr>
        <p:txBody>
          <a:bodyPr>
            <a:normAutofit/>
          </a:bodyPr>
          <a:lstStyle/>
          <a:p>
            <a:pPr algn="l"/>
            <a:r>
              <a:rPr lang="ru-RU" dirty="0" err="1"/>
              <a:t>XGBoost</a:t>
            </a:r>
            <a:endParaRPr lang="ru-RU" err="1"/>
          </a:p>
        </p:txBody>
      </p:sp>
      <p:pic>
        <p:nvPicPr>
          <p:cNvPr id="3" name="Рисунок 2" descr="Изображение выглядит как линия, текст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C8156B-892C-71AF-850F-4FF9291A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99" y="1097367"/>
            <a:ext cx="7390808" cy="465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92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9526A2-78D8-15FD-42B4-92E1A981D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Объемный квадрат и прямоугольник">
            <a:extLst>
              <a:ext uri="{FF2B5EF4-FFF2-40B4-BE49-F238E27FC236}">
                <a16:creationId xmlns:a16="http://schemas.microsoft.com/office/drawing/2014/main" id="{1D043A1F-2A69-A03D-158B-C6A88E9D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14" r="9085" b="1325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3B41E-3D93-786F-E143-8EAF4D9D9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ru-RU" sz="3200" i="1" dirty="0"/>
              <a:t>Multi-Layer </a:t>
            </a:r>
            <a:r>
              <a:rPr lang="ru-RU" sz="3200" i="1" err="1"/>
              <a:t>Perceptron</a:t>
            </a:r>
            <a:endParaRPr lang="ru-RU" sz="3200" i="1"/>
          </a:p>
        </p:txBody>
      </p:sp>
    </p:spTree>
    <p:extLst>
      <p:ext uri="{BB962C8B-B14F-4D97-AF65-F5344CB8AC3E}">
        <p14:creationId xmlns:p14="http://schemas.microsoft.com/office/powerpoint/2010/main" val="930319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895C3-099C-CAB6-0170-C590B3661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790" y="-324246"/>
            <a:ext cx="5585237" cy="870935"/>
          </a:xfrm>
        </p:spPr>
        <p:txBody>
          <a:bodyPr>
            <a:normAutofit fontScale="90000"/>
          </a:bodyPr>
          <a:lstStyle/>
          <a:p>
            <a:r>
              <a:rPr lang="ru-RU" dirty="0"/>
              <a:t>Multi-Layer </a:t>
            </a:r>
            <a:r>
              <a:rPr lang="ru-RU" dirty="0" err="1"/>
              <a:t>Perceptron</a:t>
            </a: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5AF1A4F-E22C-FD19-CCC8-10350558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6" y="714210"/>
            <a:ext cx="3907550" cy="132397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CDA004C-5FB3-DBD0-C391-39158385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3" y="2280581"/>
            <a:ext cx="3695700" cy="187642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EF5329-A74F-3407-FD52-53AB13FF4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56" y="2664865"/>
            <a:ext cx="4154870" cy="188299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1991088-9628-2B98-A19A-D6AB994B7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447" y="595640"/>
            <a:ext cx="4145347" cy="188299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B2EFA5-9D85-DFE6-9EFE-EFF4B8CBA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0642" y="4809304"/>
            <a:ext cx="4148960" cy="187708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0A01E36-3174-A84F-B43A-CAB994941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042" y="4601725"/>
            <a:ext cx="64579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10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BC19C-7032-707C-E6A7-06A257D10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45F32-5D17-1918-0D23-AD13F2E3D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790" y="-324246"/>
            <a:ext cx="5585237" cy="870935"/>
          </a:xfrm>
        </p:spPr>
        <p:txBody>
          <a:bodyPr>
            <a:normAutofit fontScale="90000"/>
          </a:bodyPr>
          <a:lstStyle/>
          <a:p>
            <a:r>
              <a:rPr lang="ru-RU" dirty="0"/>
              <a:t>Multi-Layer </a:t>
            </a:r>
            <a:r>
              <a:rPr lang="ru-RU" dirty="0" err="1"/>
              <a:t>Perceptron</a:t>
            </a:r>
          </a:p>
        </p:txBody>
      </p:sp>
      <p:pic>
        <p:nvPicPr>
          <p:cNvPr id="3" name="Рисунок 2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DBBE973-104D-F7BC-5776-698CB700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9330"/>
            <a:ext cx="12192000" cy="3339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CC3A0-AF08-87AF-D80E-F02AB16124BC}"/>
              </a:ext>
            </a:extLst>
          </p:cNvPr>
          <p:cNvSpPr txBox="1"/>
          <p:nvPr/>
        </p:nvSpPr>
        <p:spPr>
          <a:xfrm>
            <a:off x="3855982" y="545224"/>
            <a:ext cx="44734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/>
              <a:t>(Class </a:t>
            </a:r>
            <a:r>
              <a:rPr lang="ru-RU" err="1"/>
              <a:t>weight</a:t>
            </a:r>
            <a:r>
              <a:rPr lang="ru-RU" dirty="0"/>
              <a:t> </a:t>
            </a:r>
            <a:r>
              <a:rPr lang="ru-RU" err="1"/>
              <a:t>balance</a:t>
            </a:r>
            <a:r>
              <a:rPr lang="ru-RU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4472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DD36E-16A2-B8B7-E6A8-FF3413EF2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FBB59-B30D-5ACA-A3C4-0FD0F13D8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790" y="-324246"/>
            <a:ext cx="5585237" cy="870935"/>
          </a:xfrm>
        </p:spPr>
        <p:txBody>
          <a:bodyPr>
            <a:normAutofit fontScale="90000"/>
          </a:bodyPr>
          <a:lstStyle/>
          <a:p>
            <a:r>
              <a:rPr lang="ru-RU" dirty="0"/>
              <a:t>Multi-Layer </a:t>
            </a:r>
            <a:r>
              <a:rPr lang="ru-RU" dirty="0" err="1"/>
              <a:t>Perceptron</a:t>
            </a:r>
          </a:p>
        </p:txBody>
      </p:sp>
      <p:pic>
        <p:nvPicPr>
          <p:cNvPr id="3" name="Рисунок 2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41F1FCC-A5C0-BF15-19F2-9D132A53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263"/>
            <a:ext cx="12192000" cy="3337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02DD3-1DE8-162E-0D11-E8CBFC834221}"/>
              </a:ext>
            </a:extLst>
          </p:cNvPr>
          <p:cNvSpPr txBox="1"/>
          <p:nvPr/>
        </p:nvSpPr>
        <p:spPr>
          <a:xfrm>
            <a:off x="4545724" y="545223"/>
            <a:ext cx="31005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/>
              <a:t>(SMOTE)</a:t>
            </a:r>
          </a:p>
        </p:txBody>
      </p:sp>
    </p:spTree>
    <p:extLst>
      <p:ext uri="{BB962C8B-B14F-4D97-AF65-F5344CB8AC3E}">
        <p14:creationId xmlns:p14="http://schemas.microsoft.com/office/powerpoint/2010/main" val="4013915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80CD-45BA-DC76-4174-FB4923C0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B6C95-EDBA-746A-DF0B-A222E896F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790" y="-324246"/>
            <a:ext cx="5585237" cy="870935"/>
          </a:xfrm>
        </p:spPr>
        <p:txBody>
          <a:bodyPr>
            <a:normAutofit fontScale="90000"/>
          </a:bodyPr>
          <a:lstStyle/>
          <a:p>
            <a:r>
              <a:rPr lang="ru-RU" dirty="0"/>
              <a:t>Multi-Layer </a:t>
            </a:r>
            <a:r>
              <a:rPr lang="ru-RU" dirty="0" err="1"/>
              <a:t>Perceptron</a:t>
            </a:r>
          </a:p>
        </p:txBody>
      </p:sp>
      <p:pic>
        <p:nvPicPr>
          <p:cNvPr id="3" name="Рисунок 2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042FE32-5238-42F2-ED8A-03682F4A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9330"/>
            <a:ext cx="12192000" cy="3339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3EC2A-221A-76CC-43CE-38B2BF57D0AA}"/>
              </a:ext>
            </a:extLst>
          </p:cNvPr>
          <p:cNvSpPr txBox="1"/>
          <p:nvPr/>
        </p:nvSpPr>
        <p:spPr>
          <a:xfrm>
            <a:off x="4637689" y="545224"/>
            <a:ext cx="29166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/>
              <a:t>(</a:t>
            </a:r>
            <a:r>
              <a:rPr lang="ru-RU" err="1"/>
              <a:t>Undersampling</a:t>
            </a:r>
            <a:r>
              <a:rPr lang="ru-RU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707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F13A3-4896-1399-78A8-0B9638567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A809B-0A9E-0B92-6CB2-6AB13C890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Multi-Layer Perceptron</a:t>
            </a:r>
          </a:p>
        </p:txBody>
      </p:sp>
      <p:pic>
        <p:nvPicPr>
          <p:cNvPr id="4" name="Рисунок 3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CBDC92-FF86-4CC6-9004-E6F3B263D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1" y="2819808"/>
            <a:ext cx="3648456" cy="1696531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34C059-2DA8-1BED-C868-DB101EEA6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819808"/>
            <a:ext cx="3648456" cy="1696531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21BC60D-8991-3369-5456-9E3EEF4CF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309" y="2819808"/>
            <a:ext cx="3648456" cy="16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84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02A45-2B88-4030-6CD2-56867D60C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187F7A-920C-B377-65E8-1CF4CBCE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D9B15-35F3-47BE-B8B1-092E9AFE8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5293849"/>
            <a:ext cx="7202558" cy="1178688"/>
          </a:xfrm>
        </p:spPr>
        <p:txBody>
          <a:bodyPr anchor="ctr">
            <a:normAutofit/>
          </a:bodyPr>
          <a:lstStyle/>
          <a:p>
            <a:pPr algn="l"/>
            <a:r>
              <a:rPr lang="ru-RU" dirty="0"/>
              <a:t>Multi-Layer </a:t>
            </a:r>
            <a:r>
              <a:rPr lang="ru-RU" dirty="0" err="1"/>
              <a:t>Perceptron</a:t>
            </a:r>
            <a:endParaRPr lang="ru-RU" err="1"/>
          </a:p>
        </p:txBody>
      </p:sp>
      <p:pic>
        <p:nvPicPr>
          <p:cNvPr id="3" name="Рисунок 2" descr="Изображение выглядит как линия, диаграмма, График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69FF97A-9669-F0F2-C658-EEA1E09D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" r="-1" b="-1"/>
          <a:stretch>
            <a:fillRect/>
          </a:stretch>
        </p:blipFill>
        <p:spPr>
          <a:xfrm>
            <a:off x="20" y="10"/>
            <a:ext cx="12191980" cy="49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3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Ватерфаллс по Lake">
            <a:extLst>
              <a:ext uri="{FF2B5EF4-FFF2-40B4-BE49-F238E27FC236}">
                <a16:creationId xmlns:a16="http://schemas.microsoft.com/office/drawing/2014/main" id="{2C6D9FB6-D7F5-E42B-C360-EC36BF61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1" r="9085" b="2041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9EB11D-4B36-7635-419C-42DDD72AB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</p:spPr>
        <p:txBody>
          <a:bodyPr anchor="t">
            <a:normAutofit/>
          </a:bodyPr>
          <a:lstStyle/>
          <a:p>
            <a:pPr algn="l"/>
            <a:r>
              <a:rPr lang="ru-RU" sz="6600"/>
              <a:t>Robust Cascade Ensemble</a:t>
            </a:r>
          </a:p>
        </p:txBody>
      </p:sp>
    </p:spTree>
    <p:extLst>
      <p:ext uri="{BB962C8B-B14F-4D97-AF65-F5344CB8AC3E}">
        <p14:creationId xmlns:p14="http://schemas.microsoft.com/office/powerpoint/2010/main" val="130241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DF7616-9F03-2C12-83A4-8F8019B6B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5648" y="3705760"/>
            <a:ext cx="7640706" cy="27213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dirty="0">
                <a:ea typeface="+mn-lt"/>
                <a:cs typeface="+mn-lt"/>
              </a:rPr>
              <a:t>Набор данных демонстрирует оптимальное разнообразие типов признаков: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6 числовых - для анализа метрик и непрерывных характеристик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2 категориальных - для сегментации и группового анализа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3 бинарных - для четкой классификации и простых правил</a:t>
            </a:r>
            <a:endParaRPr lang="ru-RU" dirty="0"/>
          </a:p>
          <a:p>
            <a:pPr marL="285750" indent="-285750" algn="just">
              <a:buChar char="•"/>
            </a:pPr>
            <a:r>
              <a:rPr lang="ru-RU" dirty="0">
                <a:ea typeface="+mn-lt"/>
                <a:cs typeface="+mn-lt"/>
              </a:rPr>
              <a:t>3 служебных - для идентификации и администрирования</a:t>
            </a:r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D9DF51-C1EE-C41C-A4FD-3233A9C4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678081"/>
            <a:ext cx="62007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80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0EC56-D88E-0795-FAA7-9C791CE36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-270668"/>
            <a:ext cx="7588155" cy="835217"/>
          </a:xfrm>
        </p:spPr>
        <p:txBody>
          <a:bodyPr>
            <a:normAutofit/>
          </a:bodyPr>
          <a:lstStyle/>
          <a:p>
            <a:r>
              <a:rPr lang="ru-RU" dirty="0" err="1"/>
              <a:t>Robust</a:t>
            </a:r>
            <a:r>
              <a:rPr lang="ru-RU" dirty="0"/>
              <a:t> </a:t>
            </a:r>
            <a:r>
              <a:rPr lang="ru-RU" dirty="0" err="1"/>
              <a:t>Cascade</a:t>
            </a:r>
            <a:r>
              <a:rPr lang="ru-RU" dirty="0"/>
              <a:t> Ensemble</a:t>
            </a:r>
          </a:p>
        </p:txBody>
      </p:sp>
      <p:pic>
        <p:nvPicPr>
          <p:cNvPr id="6" name="Рисунок 5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07D8C5-E5C4-D0F5-BD62-51A7F702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1" y="653653"/>
            <a:ext cx="5585222" cy="277653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B6D4A92-02AC-CC3E-38DC-6A79766F9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517" y="5106591"/>
            <a:ext cx="5438775" cy="103822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8F6E36F-E4AF-456A-1B9D-4718A269A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654844"/>
            <a:ext cx="5426868" cy="3548061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B4F173-7104-2AF1-24B3-A3C989196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1" y="3426618"/>
            <a:ext cx="5592366" cy="112395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DD4E8EF-4112-D82A-1939-75D99B5A4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81" y="4938711"/>
            <a:ext cx="5589984" cy="12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39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F7191C-B37C-6563-231A-17B3672B8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-930"/>
            <a:ext cx="7588155" cy="637327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Robust</a:t>
            </a:r>
            <a:r>
              <a:rPr lang="ru-RU" dirty="0"/>
              <a:t> </a:t>
            </a:r>
            <a:r>
              <a:rPr lang="ru-RU" dirty="0" err="1"/>
              <a:t>Cascade</a:t>
            </a:r>
            <a:r>
              <a:rPr lang="ru-RU" dirty="0"/>
              <a:t> Ensemble</a:t>
            </a: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CD83B8-AAF5-4B2A-A228-2D5C9231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10954"/>
            <a:ext cx="6500812" cy="117276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Шрифт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892FA0-C481-3887-8114-AC68C973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95" y="1908573"/>
            <a:ext cx="5388767" cy="117752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CB7D7E-7C5C-8DEE-BBCA-5F362FA6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9" y="4341019"/>
            <a:ext cx="6705600" cy="8191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51BCEC6-D0F1-C80A-75DA-0923DB53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718" y="3974306"/>
            <a:ext cx="4452937" cy="156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295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C0B82A-2A3C-ADB1-962A-73B8F634C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4350E-62C3-B825-A98B-873CED73D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809" y="353681"/>
            <a:ext cx="6572382" cy="974310"/>
          </a:xfrm>
        </p:spPr>
        <p:txBody>
          <a:bodyPr>
            <a:normAutofit/>
          </a:bodyPr>
          <a:lstStyle/>
          <a:p>
            <a:r>
              <a:rPr lang="ru-RU" sz="3700" err="1"/>
              <a:t>Robust</a:t>
            </a:r>
            <a:r>
              <a:rPr lang="ru-RU" sz="3700"/>
              <a:t> </a:t>
            </a:r>
            <a:r>
              <a:rPr lang="ru-RU" sz="3700" err="1"/>
              <a:t>Cascade</a:t>
            </a:r>
            <a:r>
              <a:rPr lang="ru-RU" sz="3700"/>
              <a:t> Ensemble</a:t>
            </a:r>
          </a:p>
        </p:txBody>
      </p:sp>
      <p:pic>
        <p:nvPicPr>
          <p:cNvPr id="3" name="Рисунок 2" descr="Изображение выглядит как текст, снимок экрана, диаграмма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1BC6FD5-2602-3A48-A3B8-0E2745CD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154" y="1429352"/>
            <a:ext cx="5587692" cy="4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59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8E175-B5C5-CE9F-088F-1503D080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7ACDD-40EE-015E-BC25-D453B59CE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ru-RU" sz="3600"/>
              <a:t>Robust Cascade Ensemble</a:t>
            </a:r>
          </a:p>
        </p:txBody>
      </p:sp>
      <p:pic>
        <p:nvPicPr>
          <p:cNvPr id="3" name="Рисунок 2" descr="Изображение выглядит как текст, снимок экрана, диаграмма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EB254D-D1FC-D59D-0F29-F72171D6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8" y="1782115"/>
            <a:ext cx="791688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01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521AF-3834-DFE1-F015-7A9A1BF30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673AE-3E90-C714-2EE6-3663C5D32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74" y="1635260"/>
            <a:ext cx="3348297" cy="2241755"/>
          </a:xfrm>
        </p:spPr>
        <p:txBody>
          <a:bodyPr>
            <a:normAutofit/>
          </a:bodyPr>
          <a:lstStyle/>
          <a:p>
            <a:pPr algn="l"/>
            <a:r>
              <a:rPr lang="ru-RU" dirty="0" err="1"/>
              <a:t>Robust</a:t>
            </a:r>
            <a:r>
              <a:rPr lang="ru-RU" dirty="0"/>
              <a:t> </a:t>
            </a:r>
            <a:r>
              <a:rPr lang="ru-RU" dirty="0" err="1"/>
              <a:t>Cascade</a:t>
            </a:r>
            <a:r>
              <a:rPr lang="ru-RU" dirty="0"/>
              <a:t> Ensemble</a:t>
            </a:r>
            <a:endParaRPr lang="ru-RU"/>
          </a:p>
        </p:txBody>
      </p:sp>
      <p:pic>
        <p:nvPicPr>
          <p:cNvPr id="3" name="Рисунок 2" descr="Изображение выглядит как снимок экрана, текст, Прямоугольник, прямоуго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40DE50A-D14B-5B16-153D-8D29C038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59" y="394504"/>
            <a:ext cx="7131687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27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7F33B-D16D-2889-8415-6352CB760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9A5D6-6AEA-5DC8-16EA-D703EFCF9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74" y="1635260"/>
            <a:ext cx="3348297" cy="2241755"/>
          </a:xfrm>
        </p:spPr>
        <p:txBody>
          <a:bodyPr>
            <a:normAutofit/>
          </a:bodyPr>
          <a:lstStyle/>
          <a:p>
            <a:pPr algn="l"/>
            <a:r>
              <a:rPr lang="ru-RU" dirty="0" err="1"/>
              <a:t>Robust</a:t>
            </a:r>
            <a:r>
              <a:rPr lang="ru-RU" dirty="0"/>
              <a:t> </a:t>
            </a:r>
            <a:r>
              <a:rPr lang="ru-RU" dirty="0" err="1"/>
              <a:t>Cascade</a:t>
            </a:r>
            <a:r>
              <a:rPr lang="ru-RU" dirty="0"/>
              <a:t> Ensemble</a:t>
            </a:r>
            <a:endParaRPr lang="ru-RU"/>
          </a:p>
        </p:txBody>
      </p:sp>
      <p:pic>
        <p:nvPicPr>
          <p:cNvPr id="3" name="Рисунок 2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FA0230-E30D-00E6-CA11-57453968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99" y="774018"/>
            <a:ext cx="7390808" cy="530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652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8B5BD-55E3-5F5D-BFA9-B610990AB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4642" y="-2778"/>
            <a:ext cx="2188671" cy="591139"/>
          </a:xfrm>
        </p:spPr>
        <p:txBody>
          <a:bodyPr>
            <a:normAutofit fontScale="90000"/>
          </a:bodyPr>
          <a:lstStyle/>
          <a:p>
            <a:r>
              <a:rPr lang="ru-RU" dirty="0"/>
              <a:t>Итоги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72EB4599-89BC-2B92-B53F-71DDCCC9E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01948"/>
              </p:ext>
            </p:extLst>
          </p:nvPr>
        </p:nvGraphicFramePr>
        <p:xfrm>
          <a:off x="5953" y="541734"/>
          <a:ext cx="12188334" cy="7955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0898">
                  <a:extLst>
                    <a:ext uri="{9D8B030D-6E8A-4147-A177-3AD203B41FA5}">
                      <a16:colId xmlns:a16="http://schemas.microsoft.com/office/drawing/2014/main" val="1684032311"/>
                    </a:ext>
                  </a:extLst>
                </a:gridCol>
                <a:gridCol w="3115133">
                  <a:extLst>
                    <a:ext uri="{9D8B030D-6E8A-4147-A177-3AD203B41FA5}">
                      <a16:colId xmlns:a16="http://schemas.microsoft.com/office/drawing/2014/main" val="2308748158"/>
                    </a:ext>
                  </a:extLst>
                </a:gridCol>
                <a:gridCol w="3115133">
                  <a:extLst>
                    <a:ext uri="{9D8B030D-6E8A-4147-A177-3AD203B41FA5}">
                      <a16:colId xmlns:a16="http://schemas.microsoft.com/office/drawing/2014/main" val="78270788"/>
                    </a:ext>
                  </a:extLst>
                </a:gridCol>
                <a:gridCol w="2409440">
                  <a:extLst>
                    <a:ext uri="{9D8B030D-6E8A-4147-A177-3AD203B41FA5}">
                      <a16:colId xmlns:a16="http://schemas.microsoft.com/office/drawing/2014/main" val="1597264799"/>
                    </a:ext>
                  </a:extLst>
                </a:gridCol>
                <a:gridCol w="1098865">
                  <a:extLst>
                    <a:ext uri="{9D8B030D-6E8A-4147-A177-3AD203B41FA5}">
                      <a16:colId xmlns:a16="http://schemas.microsoft.com/office/drawing/2014/main" val="838483256"/>
                    </a:ext>
                  </a:extLst>
                </a:gridCol>
                <a:gridCol w="1098865">
                  <a:extLst>
                    <a:ext uri="{9D8B030D-6E8A-4147-A177-3AD203B41FA5}">
                      <a16:colId xmlns:a16="http://schemas.microsoft.com/office/drawing/2014/main" val="489267466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Место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Модель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Метод балансировки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Время (мин)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Precision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Recall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3209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Ансамбль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—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**0.511**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65846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MLP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**0.473**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1847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MLP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Class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weight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**0.471**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27966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Случайный лес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**0.470**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83107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MLP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**0.468**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4179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XGBoost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**0.467**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7481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XGBoost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Baseline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**0.466**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18233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XGBoost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err="1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**0.462**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523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err="1">
                          <a:effectLst/>
                        </a:rPr>
                        <a:t>XGBoost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err="1">
                          <a:effectLst/>
                        </a:rPr>
                        <a:t>Class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err="1">
                          <a:effectLst/>
                        </a:rPr>
                        <a:t>weight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err="1">
                          <a:effectLst/>
                        </a:rPr>
                        <a:t>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**0.462**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68274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Логистическая регрессия с полиномами и сбалансированными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**0.459**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66268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Случайный лес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err="1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**0.458**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00413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Логистическая регрессия с полиномами и сбалансированными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err="1">
                          <a:effectLst/>
                        </a:rPr>
                        <a:t>Class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err="1">
                          <a:effectLst/>
                        </a:rPr>
                        <a:t>weight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err="1">
                          <a:effectLst/>
                        </a:rPr>
                        <a:t>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**0.456**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57816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Логистическая регрессия с полиномами и сбалансированными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ADASYN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**0.455**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0266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Случайный лес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err="1">
                          <a:effectLst/>
                        </a:rPr>
                        <a:t>Class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err="1">
                          <a:effectLst/>
                        </a:rPr>
                        <a:t>weight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err="1">
                          <a:effectLst/>
                        </a:rPr>
                        <a:t>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**0.441**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84533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Случайный лес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err="1">
                          <a:effectLst/>
                        </a:rPr>
                        <a:t>Class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err="1">
                          <a:effectLst/>
                        </a:rPr>
                        <a:t>weight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err="1">
                          <a:effectLst/>
                        </a:rPr>
                        <a:t>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**0.439**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599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3889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0B05681-0898-5E81-73B9-698F5EF66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994778"/>
              </p:ext>
            </p:extLst>
          </p:nvPr>
        </p:nvGraphicFramePr>
        <p:xfrm>
          <a:off x="-1" y="1"/>
          <a:ext cx="12194874" cy="80025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1612">
                  <a:extLst>
                    <a:ext uri="{9D8B030D-6E8A-4147-A177-3AD203B41FA5}">
                      <a16:colId xmlns:a16="http://schemas.microsoft.com/office/drawing/2014/main" val="2771118394"/>
                    </a:ext>
                  </a:extLst>
                </a:gridCol>
                <a:gridCol w="3116818">
                  <a:extLst>
                    <a:ext uri="{9D8B030D-6E8A-4147-A177-3AD203B41FA5}">
                      <a16:colId xmlns:a16="http://schemas.microsoft.com/office/drawing/2014/main" val="1678253689"/>
                    </a:ext>
                  </a:extLst>
                </a:gridCol>
                <a:gridCol w="3116818">
                  <a:extLst>
                    <a:ext uri="{9D8B030D-6E8A-4147-A177-3AD203B41FA5}">
                      <a16:colId xmlns:a16="http://schemas.microsoft.com/office/drawing/2014/main" val="2669086386"/>
                    </a:ext>
                  </a:extLst>
                </a:gridCol>
                <a:gridCol w="2410742">
                  <a:extLst>
                    <a:ext uri="{9D8B030D-6E8A-4147-A177-3AD203B41FA5}">
                      <a16:colId xmlns:a16="http://schemas.microsoft.com/office/drawing/2014/main" val="2488819825"/>
                    </a:ext>
                  </a:extLst>
                </a:gridCol>
                <a:gridCol w="1099442">
                  <a:extLst>
                    <a:ext uri="{9D8B030D-6E8A-4147-A177-3AD203B41FA5}">
                      <a16:colId xmlns:a16="http://schemas.microsoft.com/office/drawing/2014/main" val="267006035"/>
                    </a:ext>
                  </a:extLst>
                </a:gridCol>
                <a:gridCol w="1099442">
                  <a:extLst>
                    <a:ext uri="{9D8B030D-6E8A-4147-A177-3AD203B41FA5}">
                      <a16:colId xmlns:a16="http://schemas.microsoft.com/office/drawing/2014/main" val="3393884199"/>
                    </a:ext>
                  </a:extLst>
                </a:gridCol>
              </a:tblGrid>
              <a:tr h="1418896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Логистическая регрессия с полиномами и сбалансированными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ADASYN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**0.455**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94448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Случайный лес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Class weight 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**0.441**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40554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Случайный лес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Class weight 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**0.439**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13083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Случайный лес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**0.435**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05461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Случайный лес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**0.431**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23476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Логистическая регрессия с полиномами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**0.418**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57533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Дерево решений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**0.417**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26514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Дерево решений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**0.420**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91903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Дерево решений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Class weight 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**0.415**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4588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Дерево решений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**0.415**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5270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Дерево решений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**0.415**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3327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Дерево решений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Class weight 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**0.415**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1112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Логистическая регрессия с полиномами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Class weight 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**0.411**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911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80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F608AB2-1E97-266B-1F71-DB845C190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28985"/>
              </p:ext>
            </p:extLst>
          </p:nvPr>
        </p:nvGraphicFramePr>
        <p:xfrm>
          <a:off x="5953" y="958453"/>
          <a:ext cx="12181813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0175">
                  <a:extLst>
                    <a:ext uri="{9D8B030D-6E8A-4147-A177-3AD203B41FA5}">
                      <a16:colId xmlns:a16="http://schemas.microsoft.com/office/drawing/2014/main" val="303876195"/>
                    </a:ext>
                  </a:extLst>
                </a:gridCol>
                <a:gridCol w="3113467">
                  <a:extLst>
                    <a:ext uri="{9D8B030D-6E8A-4147-A177-3AD203B41FA5}">
                      <a16:colId xmlns:a16="http://schemas.microsoft.com/office/drawing/2014/main" val="3265231754"/>
                    </a:ext>
                  </a:extLst>
                </a:gridCol>
                <a:gridCol w="3113467">
                  <a:extLst>
                    <a:ext uri="{9D8B030D-6E8A-4147-A177-3AD203B41FA5}">
                      <a16:colId xmlns:a16="http://schemas.microsoft.com/office/drawing/2014/main" val="1227651620"/>
                    </a:ext>
                  </a:extLst>
                </a:gridCol>
                <a:gridCol w="2408150">
                  <a:extLst>
                    <a:ext uri="{9D8B030D-6E8A-4147-A177-3AD203B41FA5}">
                      <a16:colId xmlns:a16="http://schemas.microsoft.com/office/drawing/2014/main" val="509827358"/>
                    </a:ext>
                  </a:extLst>
                </a:gridCol>
                <a:gridCol w="1098277">
                  <a:extLst>
                    <a:ext uri="{9D8B030D-6E8A-4147-A177-3AD203B41FA5}">
                      <a16:colId xmlns:a16="http://schemas.microsoft.com/office/drawing/2014/main" val="282124209"/>
                    </a:ext>
                  </a:extLst>
                </a:gridCol>
                <a:gridCol w="1098277">
                  <a:extLst>
                    <a:ext uri="{9D8B030D-6E8A-4147-A177-3AD203B41FA5}">
                      <a16:colId xmlns:a16="http://schemas.microsoft.com/office/drawing/2014/main" val="2324672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Дерево решений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Class weight 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**0.415**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6000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Логистическая регрессия с полиномами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Class weight 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**0.411**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22698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Логистическая регрессия с полиномами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ADASYN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**0.408**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90512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Логистическая регрессия с полиномами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**0.406**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88929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Логистическая регрессия (база)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Class weight 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**0.377**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01874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Логистическая регрессия (база)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**0.377**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64086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Логистическая регрессия (база)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**0.376**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>
                          <a:effectLst/>
                        </a:rPr>
                        <a:t>0.85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687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9784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F356A-9747-4E65-C0E0-75540A4D9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-2778"/>
            <a:ext cx="7588155" cy="597092"/>
          </a:xfrm>
        </p:spPr>
        <p:txBody>
          <a:bodyPr>
            <a:normAutofit fontScale="90000"/>
          </a:bodyPr>
          <a:lstStyle/>
          <a:p>
            <a:r>
              <a:rPr lang="ru-RU" dirty="0"/>
              <a:t>Лучшие варианты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1F6F11C-D982-4EBA-CE3C-794E770AE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349518"/>
              </p:ext>
            </p:extLst>
          </p:nvPr>
        </p:nvGraphicFramePr>
        <p:xfrm>
          <a:off x="-1" y="595313"/>
          <a:ext cx="12194927" cy="7406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1629">
                  <a:extLst>
                    <a:ext uri="{9D8B030D-6E8A-4147-A177-3AD203B41FA5}">
                      <a16:colId xmlns:a16="http://schemas.microsoft.com/office/drawing/2014/main" val="3345921681"/>
                    </a:ext>
                  </a:extLst>
                </a:gridCol>
                <a:gridCol w="3116819">
                  <a:extLst>
                    <a:ext uri="{9D8B030D-6E8A-4147-A177-3AD203B41FA5}">
                      <a16:colId xmlns:a16="http://schemas.microsoft.com/office/drawing/2014/main" val="3673740921"/>
                    </a:ext>
                  </a:extLst>
                </a:gridCol>
                <a:gridCol w="3116819">
                  <a:extLst>
                    <a:ext uri="{9D8B030D-6E8A-4147-A177-3AD203B41FA5}">
                      <a16:colId xmlns:a16="http://schemas.microsoft.com/office/drawing/2014/main" val="1445258226"/>
                    </a:ext>
                  </a:extLst>
                </a:gridCol>
                <a:gridCol w="2410744">
                  <a:extLst>
                    <a:ext uri="{9D8B030D-6E8A-4147-A177-3AD203B41FA5}">
                      <a16:colId xmlns:a16="http://schemas.microsoft.com/office/drawing/2014/main" val="4262918495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535786663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165953476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Место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Модель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Метод балансировки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Время (мин)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err="1">
                          <a:effectLst/>
                        </a:rPr>
                        <a:t>Precision</a:t>
                      </a:r>
                      <a:endParaRPr lang="af-ZA" dirty="0" err="1">
                        <a:effectLst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err="1">
                          <a:effectLst/>
                        </a:rPr>
                        <a:t>Efficiency</a:t>
                      </a:r>
                      <a:endParaRPr lang="af-ZA" dirty="0" err="1">
                        <a:effectLst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79786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Дерево решений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0.417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**0.2085**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03347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Дерево решений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Class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weight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0.415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**0.2075**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76848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Дерево решений с оптимизированными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0.415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**0.2075**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66949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Логистическая регрессия (база)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0.377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**0.1885**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80806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Логистическая регрессия (база)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Class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weight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0.377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**0.1257**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2861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Дерево решений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0.415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**0.1038**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61743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Дерево решений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Class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weight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0.415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**0.0830**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57349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Логистическая регрессия с полиномами и сбалансированными признаками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0.451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**0.0644**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7876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Дерево решений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0.420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**0.0600**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53694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Логистическая регрессия (база)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SMOTE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0.376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**0.0537**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6829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MLP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Class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weight</a:t>
                      </a:r>
                      <a:r>
                        <a:rPr lang="af-ZA" dirty="0">
                          <a:effectLst/>
                        </a:rPr>
                        <a:t> </a:t>
                      </a:r>
                      <a:r>
                        <a:rPr lang="af-ZA" dirty="0" err="1">
                          <a:effectLst/>
                        </a:rPr>
                        <a:t>balance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0.471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**0.0471**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686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>
                          <a:effectLst/>
                        </a:rPr>
                        <a:t>MLP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af-ZA" dirty="0" err="1">
                          <a:effectLst/>
                        </a:rPr>
                        <a:t>Undersampling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0.468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ru-RU" dirty="0">
                          <a:effectLst/>
                        </a:rPr>
                        <a:t>**0.0468**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631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19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диаграмма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9E0189-D098-A58C-05F1-FD2C6D12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" y="0"/>
            <a:ext cx="103244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C4ADD-598C-C15C-6899-F28B6490F557}"/>
              </a:ext>
            </a:extLst>
          </p:cNvPr>
          <p:cNvSpPr txBox="1"/>
          <p:nvPr/>
        </p:nvSpPr>
        <p:spPr>
          <a:xfrm>
            <a:off x="7002518" y="3639207"/>
            <a:ext cx="506467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err="1"/>
              <a:t>Проанализировав</a:t>
            </a:r>
            <a:r>
              <a:rPr lang="en-US" sz="1600" dirty="0"/>
              <a:t> </a:t>
            </a:r>
            <a:r>
              <a:rPr lang="en-US" sz="1600" err="1"/>
              <a:t>категориальные</a:t>
            </a:r>
            <a:r>
              <a:rPr lang="en-US" sz="1600" dirty="0"/>
              <a:t> </a:t>
            </a:r>
            <a:r>
              <a:rPr lang="en-US" sz="1600" err="1"/>
              <a:t>признаки</a:t>
            </a:r>
            <a:r>
              <a:rPr lang="en-US" sz="1600" dirty="0"/>
              <a:t>, </a:t>
            </a:r>
            <a:r>
              <a:rPr lang="en-US" sz="1600" err="1"/>
              <a:t>мы</a:t>
            </a:r>
            <a:r>
              <a:rPr lang="en-US" sz="1600" dirty="0"/>
              <a:t> </a:t>
            </a:r>
            <a:r>
              <a:rPr lang="en-US" sz="1600" err="1"/>
              <a:t>пришли</a:t>
            </a:r>
            <a:r>
              <a:rPr lang="en-US" sz="1600" dirty="0"/>
              <a:t> к </a:t>
            </a:r>
            <a:r>
              <a:rPr lang="en-US" sz="1600" err="1"/>
              <a:t>следующим</a:t>
            </a:r>
            <a:r>
              <a:rPr lang="en-US" sz="1600" dirty="0"/>
              <a:t> </a:t>
            </a:r>
            <a:r>
              <a:rPr lang="en-US" sz="1600" err="1"/>
              <a:t>выводам</a:t>
            </a:r>
            <a:r>
              <a:rPr lang="en-US" sz="1600" dirty="0"/>
              <a:t>: </a:t>
            </a:r>
            <a:endParaRPr lang="ru-RU"/>
          </a:p>
          <a:p>
            <a:pPr algn="just"/>
            <a:r>
              <a:rPr lang="en-US" sz="1600"/>
              <a:t> </a:t>
            </a:r>
            <a:r>
              <a:rPr lang="en-US" sz="1600" err="1"/>
              <a:t>Отток</a:t>
            </a:r>
            <a:r>
              <a:rPr lang="en-US" sz="1600" dirty="0"/>
              <a:t> </a:t>
            </a:r>
            <a:r>
              <a:rPr lang="en-US" sz="1600" err="1"/>
              <a:t>клиентов</a:t>
            </a:r>
            <a:r>
              <a:rPr lang="en-US" sz="1600" dirty="0"/>
              <a:t> </a:t>
            </a:r>
            <a:r>
              <a:rPr lang="en-US" sz="1600" err="1"/>
              <a:t>наиболее</a:t>
            </a:r>
            <a:r>
              <a:rPr lang="en-US" sz="1600" dirty="0"/>
              <a:t> </a:t>
            </a:r>
            <a:r>
              <a:rPr lang="en-US" sz="1600" err="1"/>
              <a:t>заметен</a:t>
            </a:r>
            <a:r>
              <a:rPr lang="en-US" sz="1600" dirty="0"/>
              <a:t> в </a:t>
            </a:r>
            <a:r>
              <a:rPr lang="en-US" sz="1600" err="1"/>
              <a:t>Германии</a:t>
            </a:r>
            <a:r>
              <a:rPr lang="en-US" sz="1600" dirty="0"/>
              <a:t>, в </a:t>
            </a:r>
            <a:r>
              <a:rPr lang="en-US" sz="1600" err="1"/>
              <a:t>то</a:t>
            </a:r>
            <a:r>
              <a:rPr lang="en-US" sz="1600" dirty="0"/>
              <a:t> </a:t>
            </a:r>
            <a:r>
              <a:rPr lang="en-US" sz="1600" err="1"/>
              <a:t>вреям</a:t>
            </a:r>
            <a:r>
              <a:rPr lang="en-US" sz="1600" dirty="0"/>
              <a:t> </a:t>
            </a:r>
            <a:r>
              <a:rPr lang="en-US" sz="1600" err="1"/>
              <a:t>как</a:t>
            </a:r>
            <a:r>
              <a:rPr lang="en-US" sz="1600" dirty="0"/>
              <a:t> </a:t>
            </a:r>
            <a:r>
              <a:rPr lang="en-US" sz="1600" err="1"/>
              <a:t>отток</a:t>
            </a:r>
            <a:r>
              <a:rPr lang="en-US" sz="1600" dirty="0"/>
              <a:t> </a:t>
            </a:r>
            <a:r>
              <a:rPr lang="en-US" sz="1600" err="1"/>
              <a:t>во</a:t>
            </a:r>
            <a:r>
              <a:rPr lang="en-US" sz="1600" dirty="0"/>
              <a:t> </a:t>
            </a:r>
            <a:r>
              <a:rPr lang="en-US" sz="1600" err="1"/>
              <a:t>Франции</a:t>
            </a:r>
            <a:r>
              <a:rPr lang="en-US" sz="1600" dirty="0"/>
              <a:t> и </a:t>
            </a:r>
            <a:r>
              <a:rPr lang="en-US" sz="1600" err="1"/>
              <a:t>Испании</a:t>
            </a:r>
            <a:r>
              <a:rPr lang="en-US" sz="1600" dirty="0"/>
              <a:t> </a:t>
            </a:r>
            <a:r>
              <a:rPr lang="en-US" sz="1600" err="1"/>
              <a:t>распределен</a:t>
            </a:r>
            <a:r>
              <a:rPr lang="en-US" sz="1600" dirty="0"/>
              <a:t> </a:t>
            </a:r>
            <a:r>
              <a:rPr lang="en-US" sz="1600" err="1"/>
              <a:t>равномерно</a:t>
            </a:r>
            <a:r>
              <a:rPr lang="en-US" sz="1600" dirty="0"/>
              <a:t>. </a:t>
            </a:r>
            <a:r>
              <a:rPr lang="en-US" sz="1600" err="1"/>
              <a:t>По</a:t>
            </a:r>
            <a:r>
              <a:rPr lang="en-US" sz="1600" dirty="0"/>
              <a:t> </a:t>
            </a:r>
            <a:r>
              <a:rPr lang="en-US" sz="1600" err="1"/>
              <a:t>половому</a:t>
            </a:r>
            <a:r>
              <a:rPr lang="en-US" sz="1600" dirty="0"/>
              <a:t> </a:t>
            </a:r>
            <a:r>
              <a:rPr lang="en-US" sz="1600" err="1"/>
              <a:t>признаку</a:t>
            </a:r>
            <a:r>
              <a:rPr lang="en-US" sz="1600" dirty="0"/>
              <a:t> </a:t>
            </a:r>
            <a:r>
              <a:rPr lang="en-US" sz="1600" err="1"/>
              <a:t>отток</a:t>
            </a:r>
            <a:r>
              <a:rPr lang="en-US" sz="1600" dirty="0"/>
              <a:t> </a:t>
            </a:r>
            <a:r>
              <a:rPr lang="en-US" sz="1600" err="1"/>
              <a:t>наиболее</a:t>
            </a:r>
            <a:r>
              <a:rPr lang="en-US" sz="1600" dirty="0"/>
              <a:t> </a:t>
            </a:r>
            <a:r>
              <a:rPr lang="en-US" sz="1600" err="1"/>
              <a:t>характерен</a:t>
            </a:r>
            <a:r>
              <a:rPr lang="en-US" sz="1600" dirty="0"/>
              <a:t> </a:t>
            </a:r>
            <a:r>
              <a:rPr lang="en-US" sz="1600" err="1"/>
              <a:t>для</a:t>
            </a:r>
            <a:r>
              <a:rPr lang="en-US" sz="1600" dirty="0"/>
              <a:t> </a:t>
            </a:r>
            <a:r>
              <a:rPr lang="en-US" sz="1600" err="1"/>
              <a:t>женщин</a:t>
            </a:r>
            <a:r>
              <a:rPr lang="en-US" sz="1600" dirty="0"/>
              <a:t>. </a:t>
            </a:r>
            <a:r>
              <a:rPr lang="en-US" sz="1600" err="1"/>
              <a:t>Наличие</a:t>
            </a:r>
            <a:r>
              <a:rPr lang="en-US" sz="1600" dirty="0"/>
              <a:t> </a:t>
            </a:r>
            <a:r>
              <a:rPr lang="en-US" sz="1600" err="1"/>
              <a:t>кредитной</a:t>
            </a:r>
            <a:r>
              <a:rPr lang="en-US" sz="1600" dirty="0"/>
              <a:t> </a:t>
            </a:r>
            <a:r>
              <a:rPr lang="en-US" sz="1600" err="1"/>
              <a:t>карты</a:t>
            </a:r>
            <a:r>
              <a:rPr lang="en-US" sz="1600" dirty="0"/>
              <a:t> </a:t>
            </a:r>
            <a:r>
              <a:rPr lang="en-US" sz="1600" err="1"/>
              <a:t>не</a:t>
            </a:r>
            <a:r>
              <a:rPr lang="en-US" sz="1600" dirty="0"/>
              <a:t> </a:t>
            </a:r>
            <a:r>
              <a:rPr lang="en-US" sz="1600" err="1"/>
              <a:t>влияет</a:t>
            </a:r>
            <a:r>
              <a:rPr lang="en-US" sz="1600" dirty="0"/>
              <a:t> </a:t>
            </a:r>
            <a:r>
              <a:rPr lang="en-US" sz="1600" err="1"/>
              <a:t>на</a:t>
            </a:r>
            <a:r>
              <a:rPr lang="en-US" sz="1600" dirty="0"/>
              <a:t> </a:t>
            </a:r>
            <a:r>
              <a:rPr lang="en-US" sz="1600" err="1"/>
              <a:t>отток</a:t>
            </a:r>
            <a:r>
              <a:rPr lang="en-US" sz="1600" dirty="0"/>
              <a:t> </a:t>
            </a:r>
            <a:r>
              <a:rPr lang="en-US" sz="1600" err="1"/>
              <a:t>клиентов</a:t>
            </a:r>
            <a:r>
              <a:rPr lang="en-US" sz="1600" dirty="0"/>
              <a:t> </a:t>
            </a:r>
            <a:r>
              <a:rPr lang="en-US" sz="1600" err="1"/>
              <a:t>Неактивные</a:t>
            </a:r>
            <a:r>
              <a:rPr lang="en-US" sz="1600" dirty="0"/>
              <a:t> </a:t>
            </a:r>
            <a:r>
              <a:rPr lang="en-US" sz="1600" err="1"/>
              <a:t>клиенты</a:t>
            </a:r>
            <a:r>
              <a:rPr lang="en-US" sz="1600" dirty="0"/>
              <a:t> </a:t>
            </a:r>
            <a:r>
              <a:rPr lang="en-US" sz="1600" err="1"/>
              <a:t>наиболее</a:t>
            </a:r>
            <a:r>
              <a:rPr lang="en-US" sz="1600" dirty="0"/>
              <a:t> </a:t>
            </a:r>
            <a:r>
              <a:rPr lang="en-US" sz="1600" err="1"/>
              <a:t>подвержены</a:t>
            </a:r>
            <a:r>
              <a:rPr lang="en-US" sz="1600" dirty="0"/>
              <a:t> </a:t>
            </a:r>
            <a:r>
              <a:rPr lang="en-US" sz="1600" err="1"/>
              <a:t>уходу</a:t>
            </a:r>
            <a:r>
              <a:rPr lang="en-US" sz="1600" dirty="0"/>
              <a:t> </a:t>
            </a:r>
            <a:r>
              <a:rPr lang="en-US" sz="1600" err="1"/>
              <a:t>из</a:t>
            </a:r>
            <a:r>
              <a:rPr lang="en-US" sz="1600" dirty="0"/>
              <a:t> </a:t>
            </a:r>
            <a:r>
              <a:rPr lang="en-US" sz="1600" err="1"/>
              <a:t>банка</a:t>
            </a:r>
            <a:r>
              <a:rPr lang="en-US" sz="1600" dirty="0"/>
              <a:t>. </a:t>
            </a:r>
            <a:r>
              <a:rPr lang="en-US" sz="1600" err="1"/>
              <a:t>Клиенты</a:t>
            </a:r>
            <a:r>
              <a:rPr lang="en-US" sz="1600" dirty="0"/>
              <a:t> с </a:t>
            </a:r>
            <a:r>
              <a:rPr lang="en-US" sz="1600" err="1"/>
              <a:t>большим</a:t>
            </a:r>
            <a:r>
              <a:rPr lang="en-US" sz="1600" dirty="0"/>
              <a:t> </a:t>
            </a:r>
            <a:r>
              <a:rPr lang="en-US" sz="1600" err="1"/>
              <a:t>количеством</a:t>
            </a:r>
            <a:r>
              <a:rPr lang="en-US" sz="1600" dirty="0"/>
              <a:t> </a:t>
            </a:r>
            <a:r>
              <a:rPr lang="en-US" sz="1600" err="1"/>
              <a:t>продуктов</a:t>
            </a:r>
            <a:r>
              <a:rPr lang="en-US" sz="1600" dirty="0"/>
              <a:t> </a:t>
            </a:r>
            <a:r>
              <a:rPr lang="en-US" sz="1600" err="1"/>
              <a:t>банка</a:t>
            </a:r>
            <a:r>
              <a:rPr lang="en-US" sz="1600" dirty="0"/>
              <a:t> </a:t>
            </a:r>
            <a:r>
              <a:rPr lang="en-US" sz="1600" err="1"/>
              <a:t>наиболее</a:t>
            </a:r>
            <a:r>
              <a:rPr lang="en-US" sz="1600" dirty="0"/>
              <a:t> </a:t>
            </a:r>
            <a:r>
              <a:rPr lang="en-US" sz="1600" err="1"/>
              <a:t>подвержены</a:t>
            </a:r>
            <a:r>
              <a:rPr lang="en-US" sz="1600" dirty="0"/>
              <a:t> </a:t>
            </a:r>
            <a:r>
              <a:rPr lang="en-US" sz="1600" err="1"/>
              <a:t>оттоку</a:t>
            </a:r>
            <a:r>
              <a:rPr lang="en-US" sz="1600" dirty="0"/>
              <a:t>.</a:t>
            </a:r>
            <a:endParaRPr lang="en-US"/>
          </a:p>
          <a:p>
            <a:pPr algn="ctr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60482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Номер одна золотая медаль">
            <a:extLst>
              <a:ext uri="{FF2B5EF4-FFF2-40B4-BE49-F238E27FC236}">
                <a16:creationId xmlns:a16="http://schemas.microsoft.com/office/drawing/2014/main" id="{DF967623-0ED3-1564-5513-1EB6893E5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405" r="14773" b="1236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45AF1-7134-227F-FE3A-074F5E57A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ru-RU" sz="3200" dirty="0" err="1"/>
              <a:t>Victory</a:t>
            </a:r>
            <a:r>
              <a:rPr lang="ru-RU" sz="3200" dirty="0"/>
              <a:t>!</a:t>
            </a:r>
            <a:br>
              <a:rPr lang="ru-RU" sz="3200" dirty="0"/>
            </a:br>
            <a:r>
              <a:rPr lang="ru-RU" sz="3200" dirty="0" err="1"/>
              <a:t>Optimized</a:t>
            </a:r>
            <a:br>
              <a:rPr lang="en-US" dirty="0"/>
            </a:br>
            <a:r>
              <a:rPr lang="ru-RU" sz="3200" dirty="0" err="1"/>
              <a:t>Decision</a:t>
            </a:r>
            <a:r>
              <a:rPr lang="ru-RU" sz="3200" dirty="0"/>
              <a:t> </a:t>
            </a:r>
            <a:r>
              <a:rPr lang="ru-RU" sz="3200" dirty="0" err="1"/>
              <a:t>tree</a:t>
            </a:r>
            <a:br>
              <a:rPr lang="ru-RU" sz="3200" dirty="0"/>
            </a:br>
            <a:r>
              <a:rPr lang="ru-RU" sz="3200" dirty="0"/>
              <a:t>+</a:t>
            </a:r>
            <a:br>
              <a:rPr lang="ru-RU" sz="3200" dirty="0"/>
            </a:br>
            <a:r>
              <a:rPr lang="ru-RU" sz="3200" dirty="0"/>
              <a:t>SMOTE</a:t>
            </a:r>
          </a:p>
        </p:txBody>
      </p:sp>
    </p:spTree>
    <p:extLst>
      <p:ext uri="{BB962C8B-B14F-4D97-AF65-F5344CB8AC3E}">
        <p14:creationId xmlns:p14="http://schemas.microsoft.com/office/powerpoint/2010/main" val="32576213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ECB335-5FC8-6420-CF56-EDEFA115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099522-17D7-1C1C-0888-30B8620FD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361" y="643467"/>
            <a:ext cx="11402404" cy="1363133"/>
          </a:xfrm>
        </p:spPr>
        <p:txBody>
          <a:bodyPr>
            <a:normAutofit/>
          </a:bodyPr>
          <a:lstStyle/>
          <a:p>
            <a:r>
              <a:rPr lang="ru-RU" sz="5600"/>
              <a:t>Final result</a:t>
            </a:r>
          </a:p>
        </p:txBody>
      </p:sp>
      <p:pic>
        <p:nvPicPr>
          <p:cNvPr id="4" name="Рисунок 3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97270AF-E031-ED9B-23E5-CE76FC3D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65" y="2283278"/>
            <a:ext cx="2994151" cy="2769591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329C38-E924-3F07-D9FB-444BB3A5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35" y="2783323"/>
            <a:ext cx="3648456" cy="1769501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4BB5B7-BF67-8019-01B7-6548821C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356" y="2853958"/>
            <a:ext cx="3648456" cy="71144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689719-1798-16ED-C691-457D3290A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059" y="3926681"/>
            <a:ext cx="30861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90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диаграмма, План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D172E19-E143-5732-FA59-92E69E76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579"/>
            <a:ext cx="12192000" cy="58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5456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93" baseType="lpstr">
      <vt:lpstr>VanillaVTI</vt:lpstr>
      <vt:lpstr>«ПервыЕ»</vt:lpstr>
      <vt:lpstr>GitHUB: https://github.com/NexPG/bank_customer_outflow_ds_project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Logistic regression</vt:lpstr>
      <vt:lpstr>Логистическая регрессия</vt:lpstr>
      <vt:lpstr>Логистическая регрессия</vt:lpstr>
      <vt:lpstr>Логистическая регрессия</vt:lpstr>
      <vt:lpstr>Logistic Regression With Polynomial Features</vt:lpstr>
      <vt:lpstr>Логистическая регрессия с полиномами</vt:lpstr>
      <vt:lpstr>Логистическая регрессия с полиномами</vt:lpstr>
      <vt:lpstr>Логистическая регрессия с полиномами</vt:lpstr>
      <vt:lpstr>Логистическая регрессия с полиномами</vt:lpstr>
      <vt:lpstr>Логистическая регрессия с полиномами</vt:lpstr>
      <vt:lpstr>Логистическая регрессия с полиномами</vt:lpstr>
      <vt:lpstr>Логистическая регрессия с полиномами</vt:lpstr>
      <vt:lpstr>Логистическая регрессия с полиномами</vt:lpstr>
      <vt:lpstr>Логистическая регрессия с полиномами</vt:lpstr>
      <vt:lpstr>Логистическая регрессия с полиномами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XGBoost</vt:lpstr>
      <vt:lpstr>XGBoost</vt:lpstr>
      <vt:lpstr>XGBoost</vt:lpstr>
      <vt:lpstr>XGBoost</vt:lpstr>
      <vt:lpstr>XGBoost</vt:lpstr>
      <vt:lpstr>XGBoost</vt:lpstr>
      <vt:lpstr>XGBoost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Robust Cascade Ensemble</vt:lpstr>
      <vt:lpstr>Robust Cascade Ensemble</vt:lpstr>
      <vt:lpstr>Robust Cascade Ensemble</vt:lpstr>
      <vt:lpstr>Robust Cascade Ensemble</vt:lpstr>
      <vt:lpstr>Robust Cascade Ensemble</vt:lpstr>
      <vt:lpstr>Robust Cascade Ensemble</vt:lpstr>
      <vt:lpstr>Robust Cascade Ensemble</vt:lpstr>
      <vt:lpstr>Итоги</vt:lpstr>
      <vt:lpstr>Презентация PowerPoint</vt:lpstr>
      <vt:lpstr>Презентация PowerPoint</vt:lpstr>
      <vt:lpstr>Лучшие варианты</vt:lpstr>
      <vt:lpstr>Victory! Optimized Decision tree + SMOTE</vt:lpstr>
      <vt:lpstr>Final result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1369</cp:revision>
  <dcterms:created xsi:type="dcterms:W3CDTF">2025-12-22T11:55:48Z</dcterms:created>
  <dcterms:modified xsi:type="dcterms:W3CDTF">2025-12-23T22:33:23Z</dcterms:modified>
</cp:coreProperties>
</file>